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71"/>
  </p:notesMasterIdLst>
  <p:sldIdLst>
    <p:sldId id="264" r:id="rId2"/>
    <p:sldId id="513" r:id="rId3"/>
    <p:sldId id="265" r:id="rId4"/>
    <p:sldId id="266" r:id="rId5"/>
    <p:sldId id="807" r:id="rId6"/>
    <p:sldId id="268" r:id="rId7"/>
    <p:sldId id="269" r:id="rId8"/>
    <p:sldId id="270" r:id="rId9"/>
    <p:sldId id="283" r:id="rId10"/>
    <p:sldId id="284" r:id="rId11"/>
    <p:sldId id="289" r:id="rId12"/>
    <p:sldId id="291" r:id="rId13"/>
    <p:sldId id="285" r:id="rId14"/>
    <p:sldId id="287" r:id="rId15"/>
    <p:sldId id="293" r:id="rId16"/>
    <p:sldId id="294" r:id="rId17"/>
    <p:sldId id="295" r:id="rId18"/>
    <p:sldId id="298" r:id="rId19"/>
    <p:sldId id="301" r:id="rId20"/>
    <p:sldId id="307" r:id="rId21"/>
    <p:sldId id="308" r:id="rId22"/>
    <p:sldId id="309" r:id="rId23"/>
    <p:sldId id="840" r:id="rId24"/>
    <p:sldId id="551" r:id="rId25"/>
    <p:sldId id="558" r:id="rId26"/>
    <p:sldId id="320" r:id="rId27"/>
    <p:sldId id="866" r:id="rId28"/>
    <p:sldId id="731" r:id="rId29"/>
    <p:sldId id="976" r:id="rId30"/>
    <p:sldId id="869" r:id="rId31"/>
    <p:sldId id="977" r:id="rId32"/>
    <p:sldId id="813" r:id="rId33"/>
    <p:sldId id="814" r:id="rId34"/>
    <p:sldId id="733" r:id="rId35"/>
    <p:sldId id="815" r:id="rId36"/>
    <p:sldId id="816" r:id="rId37"/>
    <p:sldId id="734" r:id="rId38"/>
    <p:sldId id="484" r:id="rId39"/>
    <p:sldId id="735" r:id="rId40"/>
    <p:sldId id="273" r:id="rId41"/>
    <p:sldId id="321" r:id="rId42"/>
    <p:sldId id="275" r:id="rId43"/>
    <p:sldId id="978" r:id="rId44"/>
    <p:sldId id="979" r:id="rId45"/>
    <p:sldId id="981" r:id="rId46"/>
    <p:sldId id="982" r:id="rId47"/>
    <p:sldId id="983" r:id="rId48"/>
    <p:sldId id="980" r:id="rId49"/>
    <p:sldId id="973" r:id="rId50"/>
    <p:sldId id="975" r:id="rId51"/>
    <p:sldId id="974" r:id="rId52"/>
    <p:sldId id="867" r:id="rId53"/>
    <p:sldId id="865" r:id="rId54"/>
    <p:sldId id="277" r:id="rId55"/>
    <p:sldId id="278" r:id="rId56"/>
    <p:sldId id="279" r:id="rId57"/>
    <p:sldId id="280" r:id="rId58"/>
    <p:sldId id="870" r:id="rId59"/>
    <p:sldId id="281" r:id="rId60"/>
    <p:sldId id="282" r:id="rId61"/>
    <p:sldId id="984" r:id="rId62"/>
    <p:sldId id="985" r:id="rId63"/>
    <p:sldId id="986" r:id="rId64"/>
    <p:sldId id="987" r:id="rId65"/>
    <p:sldId id="988" r:id="rId66"/>
    <p:sldId id="989" r:id="rId67"/>
    <p:sldId id="990" r:id="rId68"/>
    <p:sldId id="991" r:id="rId69"/>
    <p:sldId id="992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EE6"/>
    <a:srgbClr val="DAEEC4"/>
    <a:srgbClr val="FFFF00"/>
    <a:srgbClr val="00FFFF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8" autoAdjust="0"/>
    <p:restoredTop sz="94625" autoAdjust="0"/>
  </p:normalViewPr>
  <p:slideViewPr>
    <p:cSldViewPr>
      <p:cViewPr varScale="1">
        <p:scale>
          <a:sx n="102" d="100"/>
          <a:sy n="102" d="100"/>
        </p:scale>
        <p:origin x="43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054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79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직사각형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 algn="r">
              <a:defRPr cap="all" baseline="0"/>
            </a:lvl1pPr>
          </a:lstStyle>
          <a:p>
            <a:endParaRPr kumimoji="0" lang="en-US" dirty="0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endParaRPr kumimoji="0" lang="en-US" dirty="0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7299BC8C-D05E-4966-90C6-DB66949B9446}" type="datetime1">
              <a:rPr lang="ko-KR" altLang="en-US" smtClean="0"/>
              <a:t>2019-04-21</a:t>
            </a:fld>
            <a:endParaRPr lang="ko-KR" altLang="en-US" dirty="0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39618" y="121538"/>
            <a:ext cx="8480854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692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23778" y="716693"/>
            <a:ext cx="8496694" cy="308919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sz="1292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144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210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Layout-0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835696" y="2852936"/>
            <a:ext cx="6624738" cy="7200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3692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440907" y="3597575"/>
            <a:ext cx="4003872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292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24693113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4063" y="1"/>
            <a:ext cx="1201690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4062" y="-17885"/>
            <a:ext cx="1201688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308304" y="2780928"/>
            <a:ext cx="1296144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62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647825" y="2914650"/>
            <a:ext cx="5660479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547666" y="3108757"/>
            <a:ext cx="5688632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4985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550923" y="3764658"/>
            <a:ext cx="5684576" cy="1608558"/>
          </a:xfrm>
          <a:prstGeom prst="rect">
            <a:avLst/>
          </a:prstGeom>
        </p:spPr>
        <p:txBody>
          <a:bodyPr lIns="108000" anchor="t" anchorCtr="0"/>
          <a:lstStyle>
            <a:lvl1pPr marL="316531" indent="-316531" algn="l">
              <a:buFont typeface="+mj-lt"/>
              <a:buAutoNum type="arabicPeriod"/>
              <a:defRPr sz="1292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572821" y="4252738"/>
            <a:ext cx="5433981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 userDrawn="1"/>
        </p:nvSpPr>
        <p:spPr>
          <a:xfrm rot="10800000" flipH="1">
            <a:off x="-14064" y="0"/>
            <a:ext cx="855712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27584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62"/>
          </a:p>
        </p:txBody>
      </p:sp>
    </p:spTree>
    <p:extLst>
      <p:ext uri="{BB962C8B-B14F-4D97-AF65-F5344CB8AC3E}">
        <p14:creationId xmlns:p14="http://schemas.microsoft.com/office/powerpoint/2010/main" val="4155904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/>
              <a:t>둘째 수준</a:t>
            </a:r>
          </a:p>
          <a:p>
            <a:pPr lvl="2" eaLnBrk="1" latinLnBrk="0" hangingPunct="1"/>
            <a:r>
              <a:rPr lang="ko-KR" altLang="en-US" dirty="0"/>
              <a:t>셋째 수준</a:t>
            </a:r>
          </a:p>
          <a:p>
            <a:pPr lvl="3" eaLnBrk="1" latinLnBrk="0" hangingPunct="1"/>
            <a:r>
              <a:rPr lang="ko-KR" altLang="en-US" dirty="0"/>
              <a:t>넷째 수준</a:t>
            </a:r>
          </a:p>
          <a:p>
            <a:pPr lvl="4" eaLnBrk="1" latinLnBrk="0" hangingPunct="1"/>
            <a:r>
              <a:rPr lang="ko-KR" altLang="en-US" dirty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2019-04-21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/>
              <a:t>명품 </a:t>
            </a:r>
            <a:r>
              <a:rPr lang="en-US" altLang="ko-KR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/>
              <a:t>둘째 수준</a:t>
            </a:r>
          </a:p>
          <a:p>
            <a:pPr lvl="2" eaLnBrk="1" latinLnBrk="0" hangingPunct="1"/>
            <a:r>
              <a:rPr kumimoji="0" lang="ko-KR" altLang="en-US" dirty="0"/>
              <a:t>셋째 수준</a:t>
            </a:r>
          </a:p>
          <a:p>
            <a:pPr lvl="3" eaLnBrk="1" latinLnBrk="0" hangingPunct="1"/>
            <a:r>
              <a:rPr kumimoji="0" lang="ko-KR" altLang="en-US" dirty="0"/>
              <a:t>넷째 수준</a:t>
            </a:r>
          </a:p>
          <a:p>
            <a:pPr lvl="4" eaLnBrk="1" latinLnBrk="0" hangingPunct="1"/>
            <a:r>
              <a:rPr kumimoji="0" lang="ko-KR" altLang="en-US" dirty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클래스와 객체와의 관계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892162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3131840" y="1484784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88" y="1804988"/>
            <a:ext cx="8582025" cy="324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생성자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생성자의 특징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r>
              <a:rPr lang="ko-KR" altLang="en-US" dirty="0" err="1"/>
              <a:t>생성자</a:t>
            </a:r>
            <a:r>
              <a:rPr lang="ko-KR" altLang="en-US" dirty="0"/>
              <a:t> 이름은 클래스 이름과 동일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통해 객체를 생성할 때만 호출됨</a:t>
            </a:r>
            <a:endParaRPr lang="en-US" altLang="ko-KR" dirty="0"/>
          </a:p>
          <a:p>
            <a:pPr lvl="1"/>
            <a:r>
              <a:rPr lang="ko-KR" altLang="en-US" dirty="0" err="1"/>
              <a:t>생성자도</a:t>
            </a:r>
            <a:r>
              <a:rPr lang="ko-KR" altLang="en-US" dirty="0"/>
              <a:t> 오버로딩 가능</a:t>
            </a:r>
            <a:endParaRPr lang="en-US" altLang="ko-KR" dirty="0"/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리턴 타입을 지정할 수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생성자는</a:t>
            </a:r>
            <a:r>
              <a:rPr lang="ko-KR" altLang="en-US" dirty="0"/>
              <a:t> 하나 이상 선언되어야 함</a:t>
            </a:r>
            <a:endParaRPr lang="en-US" altLang="ko-KR" dirty="0"/>
          </a:p>
          <a:p>
            <a:pPr lvl="2"/>
            <a:r>
              <a:rPr lang="ko-KR" altLang="en-US" dirty="0"/>
              <a:t>개발자가 </a:t>
            </a:r>
            <a:r>
              <a:rPr lang="ko-KR" altLang="en-US" dirty="0" err="1"/>
              <a:t>생성자를</a:t>
            </a:r>
            <a:r>
              <a:rPr lang="ko-KR" altLang="en-US" dirty="0"/>
              <a:t> 정의하지 않으면 자동으로 기본 생성자가 정의됨</a:t>
            </a:r>
            <a:endParaRPr lang="en-US" altLang="ko-KR" dirty="0"/>
          </a:p>
          <a:p>
            <a:pPr lvl="3"/>
            <a:r>
              <a:rPr lang="ko-KR" altLang="en-US" dirty="0"/>
              <a:t>컴파일러에 의해 자동 생성</a:t>
            </a:r>
            <a:endParaRPr lang="en-US" altLang="ko-KR" dirty="0"/>
          </a:p>
          <a:p>
            <a:pPr lvl="3"/>
            <a:r>
              <a:rPr lang="ko-KR" altLang="en-US" dirty="0"/>
              <a:t>기본 </a:t>
            </a:r>
            <a:r>
              <a:rPr lang="ko-KR" altLang="en-US" dirty="0" err="1"/>
              <a:t>생성자를</a:t>
            </a:r>
            <a:r>
              <a:rPr lang="ko-KR" altLang="en-US" dirty="0"/>
              <a:t> 디폴트 </a:t>
            </a:r>
            <a:r>
              <a:rPr lang="ko-KR" altLang="en-US" dirty="0" err="1"/>
              <a:t>생성자</a:t>
            </a:r>
            <a:r>
              <a:rPr lang="en-US" altLang="ko-KR" dirty="0"/>
              <a:t>(default constructor)</a:t>
            </a:r>
            <a:r>
              <a:rPr lang="ko-KR" altLang="en-US" dirty="0"/>
              <a:t>라고도 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6060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생성자</a:t>
            </a:r>
            <a:r>
              <a:rPr lang="ko-KR" altLang="en-US" dirty="0"/>
              <a:t> 정의와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1628800"/>
            <a:ext cx="7058025" cy="435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7055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/>
              <a:t>this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기초 개념</a:t>
            </a:r>
            <a:endParaRPr lang="en-US" altLang="ko-KR" dirty="0"/>
          </a:p>
          <a:p>
            <a:pPr lvl="1"/>
            <a:r>
              <a:rPr lang="ko-KR" altLang="en-US" dirty="0"/>
              <a:t>현재 객체 자기 자신을 가리킴</a:t>
            </a:r>
            <a:endParaRPr lang="en-US" altLang="ko-KR" dirty="0"/>
          </a:p>
          <a:p>
            <a:pPr lvl="2"/>
            <a:r>
              <a:rPr lang="ko-KR" altLang="en-US" dirty="0"/>
              <a:t>자기 자신에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/>
              <a:t>같은 클래스 내에서 클래스 멤버</a:t>
            </a:r>
            <a:r>
              <a:rPr lang="en-US" altLang="ko-KR" dirty="0"/>
              <a:t>, </a:t>
            </a:r>
            <a:r>
              <a:rPr lang="ko-KR" altLang="en-US" dirty="0"/>
              <a:t>변수를 접근할 때 객체 이름이 없으면 묵시적으로 </a:t>
            </a:r>
            <a:r>
              <a:rPr lang="en-US" altLang="ko-KR" dirty="0"/>
              <a:t>this</a:t>
            </a:r>
            <a:r>
              <a:rPr lang="ko-KR" altLang="en-US" dirty="0"/>
              <a:t>로 가정</a:t>
            </a:r>
            <a:endParaRPr lang="en-US" altLang="ko-KR" dirty="0"/>
          </a:p>
          <a:p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1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1"/>
            <a:r>
              <a:rPr lang="ko-KR" altLang="en-US" dirty="0"/>
              <a:t>객체 자신을 </a:t>
            </a:r>
            <a:r>
              <a:rPr lang="ko-KR" altLang="en-US" dirty="0" err="1"/>
              <a:t>메소드에</a:t>
            </a:r>
            <a:r>
              <a:rPr lang="ko-KR" altLang="en-US" dirty="0"/>
              <a:t> 전달 또는 반환할 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071670" y="4572008"/>
            <a:ext cx="457200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dirty="0"/>
              <a:t>class </a:t>
            </a:r>
            <a:r>
              <a:rPr lang="en-US" altLang="ko-KR" dirty="0" err="1"/>
              <a:t>Samp</a:t>
            </a:r>
            <a:r>
              <a:rPr lang="en-US" altLang="ko-KR" dirty="0"/>
              <a:t> {</a:t>
            </a:r>
          </a:p>
          <a:p>
            <a:pPr defTabSz="180000"/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id;</a:t>
            </a:r>
          </a:p>
          <a:p>
            <a:pPr defTabSz="180000"/>
            <a:r>
              <a:rPr lang="en-US" altLang="ko-KR" dirty="0"/>
              <a:t>	public </a:t>
            </a:r>
            <a:r>
              <a:rPr lang="en-US" altLang="ko-KR" dirty="0" err="1"/>
              <a:t>Samp</a:t>
            </a:r>
            <a:r>
              <a:rPr lang="en-US" altLang="ko-KR" dirty="0"/>
              <a:t>(int id) {</a:t>
            </a:r>
            <a:r>
              <a:rPr lang="en-US" altLang="ko-KR" b="1" dirty="0"/>
              <a:t>this</a:t>
            </a:r>
            <a:r>
              <a:rPr lang="en-US" altLang="ko-KR" dirty="0"/>
              <a:t>.id = id; }</a:t>
            </a:r>
          </a:p>
          <a:p>
            <a:pPr defTabSz="180000"/>
            <a:r>
              <a:rPr lang="en-US" altLang="ko-KR" dirty="0"/>
              <a:t>	public void set(int id) {</a:t>
            </a:r>
            <a:r>
              <a:rPr lang="en-US" altLang="ko-KR" b="1" dirty="0"/>
              <a:t>this</a:t>
            </a:r>
            <a:r>
              <a:rPr lang="en-US" altLang="ko-KR" dirty="0"/>
              <a:t>.id = id; }</a:t>
            </a:r>
          </a:p>
          <a:p>
            <a:pPr defTabSz="180000"/>
            <a:r>
              <a:rPr lang="en-US" altLang="ko-KR" dirty="0"/>
              <a:t>	public </a:t>
            </a:r>
            <a:r>
              <a:rPr lang="en-US" altLang="ko-KR" dirty="0" err="1"/>
              <a:t>int</a:t>
            </a:r>
            <a:r>
              <a:rPr lang="en-US" altLang="ko-KR" dirty="0"/>
              <a:t> get() {return id; }</a:t>
            </a:r>
          </a:p>
          <a:p>
            <a:pPr defTabSz="180000"/>
            <a:r>
              <a:rPr lang="en-US" altLang="ko-KR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9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</a:t>
            </a:r>
            <a:r>
              <a:rPr lang="ko-KR" altLang="en-US"/>
              <a:t>에 대한 이해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31876"/>
            <a:ext cx="8523542" cy="3989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777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13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기본 </a:t>
            </a:r>
            <a:r>
              <a:rPr lang="ko-KR" altLang="en-US" dirty="0" err="1"/>
              <a:t>생성자</a:t>
            </a:r>
            <a:r>
              <a:rPr lang="en-US" altLang="ko-KR" dirty="0"/>
              <a:t>(default constructor)</a:t>
            </a:r>
          </a:p>
          <a:p>
            <a:pPr lvl="1"/>
            <a:r>
              <a:rPr lang="ko-KR" altLang="en-US" dirty="0"/>
              <a:t>클래스에 생성자가 하나도 선언되지 않은 경우</a:t>
            </a:r>
            <a:endParaRPr lang="en-US" altLang="ko-KR" dirty="0"/>
          </a:p>
          <a:p>
            <a:pPr lvl="1"/>
            <a:r>
              <a:rPr lang="ko-KR" altLang="en-US" dirty="0"/>
              <a:t>컴파일러에 의해 자동으로 생성</a:t>
            </a:r>
            <a:endParaRPr lang="en-US" altLang="ko-KR" dirty="0"/>
          </a:p>
          <a:p>
            <a:pPr lvl="2"/>
            <a:r>
              <a:rPr lang="ko-KR" altLang="en-US" dirty="0"/>
              <a:t>인자 없는 </a:t>
            </a:r>
            <a:r>
              <a:rPr lang="ko-KR" altLang="en-US" dirty="0" err="1"/>
              <a:t>생성자</a:t>
            </a:r>
            <a:endParaRPr lang="en-US" altLang="ko-KR" dirty="0"/>
          </a:p>
          <a:p>
            <a:pPr lvl="2"/>
            <a:r>
              <a:rPr lang="ko-KR" altLang="en-US" dirty="0"/>
              <a:t>아무 작업 없이 단순 리턴</a:t>
            </a:r>
            <a:endParaRPr lang="en-US" altLang="ko-KR" dirty="0"/>
          </a:p>
          <a:p>
            <a:pPr lvl="1"/>
            <a:r>
              <a:rPr lang="ko-KR" altLang="en-US" dirty="0"/>
              <a:t>디폴트 생성자라고도 부름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3053" y="3429000"/>
            <a:ext cx="4120680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DefaultConstructor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x;</a:t>
            </a:r>
          </a:p>
          <a:p>
            <a:pPr defTabSz="180000"/>
            <a:r>
              <a:rPr lang="en-US" altLang="ko-KR" sz="1200" dirty="0"/>
              <a:t>	public  void </a:t>
            </a:r>
            <a:r>
              <a:rPr lang="en-US" altLang="ko-KR" sz="1200" dirty="0" err="1"/>
              <a:t>setX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 {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x;}</a:t>
            </a:r>
          </a:p>
          <a:p>
            <a:pPr defTabSz="180000"/>
            <a:r>
              <a:rPr lang="en-US" altLang="ko-KR" sz="1200" dirty="0"/>
              <a:t>	public 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getX</a:t>
            </a:r>
            <a:r>
              <a:rPr lang="en-US" altLang="ko-KR" sz="1200" dirty="0"/>
              <a:t>() {return x;}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	</a:t>
            </a:r>
            <a:r>
              <a:rPr lang="en-US" altLang="ko-KR" sz="1200" dirty="0" err="1"/>
              <a:t>DefaultConstructor</a:t>
            </a:r>
            <a:r>
              <a:rPr lang="en-US" altLang="ko-KR" sz="1200" dirty="0"/>
              <a:t> p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DefaultConstructor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p.setX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4066178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defTabSz="180000"/>
            <a:r>
              <a:rPr lang="en-US" altLang="ko-KR" sz="1200" dirty="0"/>
              <a:t>class </a:t>
            </a:r>
            <a:r>
              <a:rPr lang="en-US" altLang="ko-KR" sz="1200" dirty="0" err="1"/>
              <a:t>DefaultConstructor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x;</a:t>
            </a:r>
          </a:p>
          <a:p>
            <a:pPr defTabSz="180000"/>
            <a:r>
              <a:rPr lang="en-US" altLang="ko-KR" sz="1200" dirty="0"/>
              <a:t>	public  void </a:t>
            </a:r>
            <a:r>
              <a:rPr lang="en-US" altLang="ko-KR" sz="1200" dirty="0" err="1"/>
              <a:t>setX</a:t>
            </a:r>
            <a:r>
              <a:rPr lang="en-US" altLang="ko-KR" sz="1200" dirty="0"/>
              <a:t>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x) {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x;}</a:t>
            </a:r>
          </a:p>
          <a:p>
            <a:pPr defTabSz="180000"/>
            <a:r>
              <a:rPr lang="en-US" altLang="ko-KR" sz="1200" dirty="0"/>
              <a:t>	public 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getX</a:t>
            </a:r>
            <a:r>
              <a:rPr lang="en-US" altLang="ko-KR" sz="1200" dirty="0"/>
              <a:t>() {return x;}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b="1" i="1" dirty="0">
                <a:solidFill>
                  <a:srgbClr val="0070C0"/>
                </a:solidFill>
              </a:rPr>
              <a:t>public </a:t>
            </a:r>
            <a:r>
              <a:rPr lang="en-US" altLang="ko-KR" sz="1200" b="1" i="1" dirty="0" err="1">
                <a:solidFill>
                  <a:srgbClr val="0070C0"/>
                </a:solidFill>
              </a:rPr>
              <a:t>DefaultConstructor</a:t>
            </a:r>
            <a:r>
              <a:rPr lang="en-US" altLang="ko-KR" sz="1200" b="1" i="1" dirty="0">
                <a:solidFill>
                  <a:srgbClr val="0070C0"/>
                </a:solidFill>
              </a:rPr>
              <a:t>() { 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>
                <a:solidFill>
                  <a:srgbClr val="FF0000"/>
                </a:solidFill>
              </a:rPr>
              <a:t>		</a:t>
            </a:r>
            <a:r>
              <a:rPr lang="en-US" altLang="ko-KR" sz="1200" dirty="0" err="1"/>
              <a:t>DefaultConstructor</a:t>
            </a:r>
            <a:r>
              <a:rPr lang="en-US" altLang="ko-KR" sz="1200" dirty="0"/>
              <a:t> p=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DefaultConstructor</a:t>
            </a:r>
            <a:r>
              <a:rPr lang="en-US" altLang="ko-KR" sz="1200" b="1" dirty="0"/>
              <a:t>()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p.setX</a:t>
            </a:r>
            <a:r>
              <a:rPr lang="en-US" altLang="ko-KR" sz="1200" dirty="0"/>
              <a:t>(3);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596336" y="3573016"/>
            <a:ext cx="1368152" cy="612934"/>
          </a:xfrm>
          <a:prstGeom prst="wedgeRoundRectCallout">
            <a:avLst>
              <a:gd name="adj1" fmla="val -88864"/>
              <a:gd name="adj2" fmla="val 87906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컴파일러에 의해 </a:t>
            </a:r>
            <a:endParaRPr lang="en-US" altLang="ko-KR" sz="1000" dirty="0"/>
          </a:p>
          <a:p>
            <a:r>
              <a:rPr lang="ko-KR" altLang="en-US" sz="1000" dirty="0"/>
              <a:t>자동 삽입된 기본 </a:t>
            </a:r>
            <a:r>
              <a:rPr lang="ko-KR" altLang="en-US" sz="1000" dirty="0" err="1"/>
              <a:t>생성자</a:t>
            </a:r>
            <a:endParaRPr lang="ko-KR" altLang="en-US" sz="1000" dirty="0"/>
          </a:p>
        </p:txBody>
      </p:sp>
      <p:sp>
        <p:nvSpPr>
          <p:cNvPr id="27" name="자유형 26"/>
          <p:cNvSpPr/>
          <p:nvPr/>
        </p:nvSpPr>
        <p:spPr>
          <a:xfrm>
            <a:off x="7092280" y="4509120"/>
            <a:ext cx="1487100" cy="485277"/>
          </a:xfrm>
          <a:custGeom>
            <a:avLst/>
            <a:gdLst>
              <a:gd name="connsiteX0" fmla="*/ 1448656 w 1587358"/>
              <a:gd name="connsiteY0" fmla="*/ 595901 h 595901"/>
              <a:gd name="connsiteX1" fmla="*/ 1345915 w 1587358"/>
              <a:gd name="connsiteY1" fmla="*/ 123289 h 595901"/>
              <a:gd name="connsiteX2" fmla="*/ 0 w 1587358"/>
              <a:gd name="connsiteY2" fmla="*/ 0 h 595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7358" h="595901">
                <a:moveTo>
                  <a:pt x="1448656" y="595901"/>
                </a:moveTo>
                <a:cubicBezTo>
                  <a:pt x="1518007" y="409253"/>
                  <a:pt x="1587358" y="222606"/>
                  <a:pt x="1345915" y="123289"/>
                </a:cubicBezTo>
                <a:cubicBezTo>
                  <a:pt x="1104472" y="23972"/>
                  <a:pt x="0" y="0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465" y="5460325"/>
            <a:ext cx="167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개발자가 작성한 코드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805764"/>
            <a:ext cx="3534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컴파일러가 자동으로 기본 </a:t>
            </a:r>
            <a:r>
              <a:rPr lang="ko-KR" altLang="en-US" sz="1200" dirty="0" err="1"/>
              <a:t>생성자를</a:t>
            </a:r>
            <a:r>
              <a:rPr lang="ko-KR" altLang="en-US" sz="1200" dirty="0"/>
              <a:t> 삽입한 코드</a:t>
            </a:r>
          </a:p>
        </p:txBody>
      </p:sp>
    </p:spTree>
    <p:extLst>
      <p:ext uri="{BB962C8B-B14F-4D97-AF65-F5344CB8AC3E}">
        <p14:creationId xmlns:p14="http://schemas.microsoft.com/office/powerpoint/2010/main" val="2737199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dirty="0"/>
              <a:t>클래스에 생성자가 하나라도 존재하면 자동으로 기본 생성자가 생성되지 않음</a:t>
            </a: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51520" y="2500306"/>
            <a:ext cx="4824536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DefaultConstructor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x;</a:t>
            </a:r>
          </a:p>
          <a:p>
            <a:pPr defTabSz="180000"/>
            <a:r>
              <a:rPr lang="en-US" altLang="ko-KR" sz="1400" dirty="0"/>
              <a:t>	public  void </a:t>
            </a:r>
            <a:r>
              <a:rPr lang="en-US" altLang="ko-KR" sz="1400" dirty="0" err="1"/>
              <a:t>setX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x) {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x;}</a:t>
            </a:r>
          </a:p>
          <a:p>
            <a:pPr defTabSz="180000"/>
            <a:r>
              <a:rPr lang="en-US" altLang="ko-KR" sz="1400" dirty="0"/>
              <a:t>	public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getX</a:t>
            </a:r>
            <a:r>
              <a:rPr lang="en-US" altLang="ko-KR" sz="1400" dirty="0"/>
              <a:t>() {return x;}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b="1" dirty="0" err="1"/>
              <a:t>DefaultConstructor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x)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		</a:t>
            </a:r>
            <a:r>
              <a:rPr lang="en-US" altLang="ko-KR" sz="1400" dirty="0" err="1"/>
              <a:t>DefaultConstructor</a:t>
            </a:r>
            <a:r>
              <a:rPr lang="en-US" altLang="ko-KR" sz="1400" dirty="0"/>
              <a:t> p1=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DefaultConstructor</a:t>
            </a:r>
            <a:r>
              <a:rPr lang="en-US" altLang="ko-KR" sz="1400" b="1" dirty="0"/>
              <a:t>(3)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n = p1.getX();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		</a:t>
            </a:r>
            <a:r>
              <a:rPr lang="en-US" altLang="ko-KR" sz="1400" dirty="0" err="1"/>
              <a:t>DefaultConstructor</a:t>
            </a:r>
            <a:r>
              <a:rPr lang="en-US" altLang="ko-KR" sz="1400" dirty="0"/>
              <a:t> p2=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DefaultConstructor</a:t>
            </a:r>
            <a:r>
              <a:rPr lang="en-US" altLang="ko-KR" sz="1400" b="1" dirty="0"/>
              <a:t>()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>
                <a:solidFill>
                  <a:srgbClr val="FF0000"/>
                </a:solidFill>
              </a:rPr>
              <a:t>		</a:t>
            </a:r>
            <a:r>
              <a:rPr lang="en-US" altLang="ko-KR" sz="1400" dirty="0"/>
              <a:t>p2.setX(5);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0" name="자유형 9"/>
          <p:cNvSpPr/>
          <p:nvPr/>
        </p:nvSpPr>
        <p:spPr>
          <a:xfrm>
            <a:off x="3342950" y="3739793"/>
            <a:ext cx="2029146" cy="832207"/>
          </a:xfrm>
          <a:custGeom>
            <a:avLst/>
            <a:gdLst>
              <a:gd name="connsiteX0" fmla="*/ 1448656 w 2029146"/>
              <a:gd name="connsiteY0" fmla="*/ 832207 h 832207"/>
              <a:gd name="connsiteX1" fmla="*/ 1787703 w 2029146"/>
              <a:gd name="connsiteY1" fmla="*/ 400692 h 832207"/>
              <a:gd name="connsiteX2" fmla="*/ 0 w 2029146"/>
              <a:gd name="connsiteY2" fmla="*/ 0 h 832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9146" h="832207">
                <a:moveTo>
                  <a:pt x="1448656" y="832207"/>
                </a:moveTo>
                <a:cubicBezTo>
                  <a:pt x="1738901" y="685800"/>
                  <a:pt x="2029146" y="539393"/>
                  <a:pt x="1787703" y="400692"/>
                </a:cubicBezTo>
                <a:cubicBezTo>
                  <a:pt x="1546260" y="261991"/>
                  <a:pt x="773130" y="130995"/>
                  <a:pt x="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68144" y="4946481"/>
            <a:ext cx="1992486" cy="442674"/>
          </a:xfrm>
          <a:prstGeom prst="wedgeRoundRectCallout">
            <a:avLst>
              <a:gd name="adj1" fmla="val -105824"/>
              <a:gd name="adj2" fmla="val 2620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컴파일 오류</a:t>
            </a:r>
            <a:r>
              <a:rPr lang="en-US" altLang="ko-KR" sz="1000" dirty="0"/>
              <a:t>.</a:t>
            </a:r>
          </a:p>
          <a:p>
            <a:r>
              <a:rPr lang="ko-KR" altLang="en-US" sz="1000" dirty="0"/>
              <a:t>해당하는 생성자가 없음 </a:t>
            </a:r>
            <a:r>
              <a:rPr lang="en-US" altLang="ko-KR" sz="1000" dirty="0"/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143504" y="2714620"/>
            <a:ext cx="314823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>
                <a:solidFill>
                  <a:srgbClr val="0070C0"/>
                </a:solidFill>
              </a:rPr>
              <a:t>public </a:t>
            </a:r>
            <a:r>
              <a:rPr lang="en-US" altLang="ko-KR" sz="1600" b="1" i="1" dirty="0" err="1">
                <a:solidFill>
                  <a:srgbClr val="0070C0"/>
                </a:solidFill>
              </a:rPr>
              <a:t>DefaultConstructor</a:t>
            </a:r>
            <a:r>
              <a:rPr lang="en-US" altLang="ko-KR" sz="1600" b="1" i="1" dirty="0">
                <a:solidFill>
                  <a:srgbClr val="0070C0"/>
                </a:solidFill>
              </a:rPr>
              <a:t>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2551840" y="2928934"/>
            <a:ext cx="2591664" cy="595103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286380" y="2428868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4143372" y="2786058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549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this(), </a:t>
            </a:r>
            <a:r>
              <a:rPr lang="ko-KR" altLang="en-US"/>
              <a:t>생성자에서 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42844" y="1285861"/>
            <a:ext cx="2857520" cy="300723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this()</a:t>
            </a:r>
          </a:p>
          <a:p>
            <a:pPr lvl="1"/>
            <a:r>
              <a:rPr lang="ko-KR" altLang="en-US" dirty="0"/>
              <a:t>같은 클래스의 다른 </a:t>
            </a:r>
            <a:r>
              <a:rPr lang="ko-KR" altLang="en-US" dirty="0" err="1"/>
              <a:t>생성자</a:t>
            </a:r>
            <a:r>
              <a:rPr lang="ko-KR" altLang="en-US" dirty="0"/>
              <a:t> 호출</a:t>
            </a:r>
            <a:endParaRPr lang="en-US" altLang="ko-KR" dirty="0"/>
          </a:p>
          <a:p>
            <a:pPr lvl="1"/>
            <a:r>
              <a:rPr lang="ko-KR" altLang="en-US" dirty="0"/>
              <a:t>생성자 내에서만 사용 가능</a:t>
            </a:r>
            <a:endParaRPr lang="en-US" altLang="ko-KR" dirty="0"/>
          </a:p>
          <a:p>
            <a:pPr lvl="2"/>
            <a:r>
              <a:rPr lang="ko-KR" altLang="en-US" dirty="0"/>
              <a:t>다른 메소드에서는 사용 불가</a:t>
            </a:r>
            <a:endParaRPr lang="en-US" altLang="ko-KR" dirty="0"/>
          </a:p>
          <a:p>
            <a:pPr lvl="1"/>
            <a:r>
              <a:rPr lang="ko-KR" altLang="en-US" dirty="0"/>
              <a:t>반드시 </a:t>
            </a:r>
            <a:r>
              <a:rPr lang="ko-KR" altLang="en-US" dirty="0" err="1"/>
              <a:t>생성자</a:t>
            </a:r>
            <a:r>
              <a:rPr lang="ko-KR" altLang="en-US" dirty="0"/>
              <a:t> 코드의 제일 처음에 수행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07408" y="1646715"/>
            <a:ext cx="5098888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public class Book {</a:t>
            </a:r>
          </a:p>
          <a:p>
            <a:pPr defTabSz="180000"/>
            <a:r>
              <a:rPr lang="en-US" altLang="ko-KR" sz="1200" dirty="0"/>
              <a:t>	String title;</a:t>
            </a:r>
          </a:p>
          <a:p>
            <a:pPr defTabSz="180000"/>
            <a:r>
              <a:rPr lang="en-US" altLang="ko-KR" sz="1200" dirty="0"/>
              <a:t>	String author;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ISBN;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public Book(String title, String author,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ISBN) 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this.title</a:t>
            </a:r>
            <a:r>
              <a:rPr lang="en-US" altLang="ko-KR" sz="1200" dirty="0"/>
              <a:t> = title;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this.author</a:t>
            </a:r>
            <a:r>
              <a:rPr lang="en-US" altLang="ko-KR" sz="1200" dirty="0"/>
              <a:t> = author;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this.ISBN</a:t>
            </a:r>
            <a:r>
              <a:rPr lang="en-US" altLang="ko-KR" sz="1200" dirty="0"/>
              <a:t> = ISBN;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Book(String title,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ISBN)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>
                <a:solidFill>
                  <a:srgbClr val="FF0000"/>
                </a:solidFill>
              </a:rPr>
              <a:t>this(title, "Anonymous", ISBN);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public Book() {</a:t>
            </a:r>
          </a:p>
          <a:p>
            <a:pPr defTabSz="180000"/>
            <a:r>
              <a:rPr lang="en-US" altLang="ko-KR" sz="1200" dirty="0"/>
              <a:t>		this(null, null, 0); 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생성자가 호출되었음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Book </a:t>
            </a:r>
            <a:r>
              <a:rPr lang="en-US" altLang="ko-KR" sz="1200" dirty="0" err="1"/>
              <a:t>javaBook</a:t>
            </a:r>
            <a:r>
              <a:rPr lang="en-US" altLang="ko-KR" sz="1200" dirty="0"/>
              <a:t> = new Book("Java JDK", "</a:t>
            </a:r>
            <a:r>
              <a:rPr lang="ko-KR" altLang="en-US" sz="1200" dirty="0"/>
              <a:t>황기태</a:t>
            </a:r>
            <a:r>
              <a:rPr lang="en-US" altLang="ko-KR" sz="1200" dirty="0"/>
              <a:t>", 3333);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	Book </a:t>
            </a:r>
            <a:r>
              <a:rPr lang="en-US" altLang="ko-KR" sz="1200" dirty="0" err="1"/>
              <a:t>holyBible</a:t>
            </a:r>
            <a:r>
              <a:rPr lang="en-US" altLang="ko-KR" sz="1200" dirty="0"/>
              <a:t> = </a:t>
            </a:r>
            <a:r>
              <a:rPr lang="en-US" altLang="ko-KR" sz="1200" dirty="0">
                <a:solidFill>
                  <a:srgbClr val="FF0000"/>
                </a:solidFill>
              </a:rPr>
              <a:t>new Book("Holy Bible", 1); </a:t>
            </a:r>
            <a:endParaRPr lang="ko-KR" altLang="en-US" sz="1200" dirty="0">
              <a:solidFill>
                <a:srgbClr val="FF0000"/>
              </a:solidFill>
            </a:endParaRPr>
          </a:p>
          <a:p>
            <a:pPr defTabSz="180000"/>
            <a:r>
              <a:rPr lang="en-US" altLang="ko-KR" sz="1200" dirty="0"/>
              <a:t>		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}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>
              <a:latin typeface="+mj-lt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5753100" y="2708920"/>
            <a:ext cx="2197625" cy="1107620"/>
          </a:xfrm>
          <a:custGeom>
            <a:avLst/>
            <a:gdLst>
              <a:gd name="connsiteX0" fmla="*/ 0 w 2788118"/>
              <a:gd name="connsiteY0" fmla="*/ 1443789 h 1443789"/>
              <a:gd name="connsiteX1" fmla="*/ 2569945 w 2788118"/>
              <a:gd name="connsiteY1" fmla="*/ 721895 h 1443789"/>
              <a:gd name="connsiteX2" fmla="*/ 1309036 w 2788118"/>
              <a:gd name="connsiteY2" fmla="*/ 0 h 1443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88118" h="1443789">
                <a:moveTo>
                  <a:pt x="0" y="1443789"/>
                </a:moveTo>
                <a:cubicBezTo>
                  <a:pt x="1175886" y="1203158"/>
                  <a:pt x="2351772" y="962527"/>
                  <a:pt x="2569945" y="721895"/>
                </a:cubicBezTo>
                <a:cubicBezTo>
                  <a:pt x="2788118" y="481264"/>
                  <a:pt x="2048577" y="240632"/>
                  <a:pt x="1309036" y="0"/>
                </a:cubicBezTo>
              </a:path>
            </a:pathLst>
          </a:custGeom>
          <a:ln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203758" y="4215692"/>
            <a:ext cx="14939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title = "Holy Bible"</a:t>
            </a:r>
          </a:p>
          <a:p>
            <a:r>
              <a:rPr lang="en-US" altLang="ko-KR" sz="1200" dirty="0">
                <a:solidFill>
                  <a:srgbClr val="7030A0"/>
                </a:solidFill>
              </a:rPr>
              <a:t>ISBN = 1</a:t>
            </a:r>
            <a:endParaRPr lang="ko-KR" altLang="en-US" sz="1200" dirty="0" err="1">
              <a:solidFill>
                <a:srgbClr val="7030A0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5753100" y="3657600"/>
            <a:ext cx="2251119" cy="1638300"/>
          </a:xfrm>
          <a:custGeom>
            <a:avLst/>
            <a:gdLst>
              <a:gd name="connsiteX0" fmla="*/ 952500 w 2251119"/>
              <a:gd name="connsiteY0" fmla="*/ 1638300 h 1638300"/>
              <a:gd name="connsiteX1" fmla="*/ 2228850 w 2251119"/>
              <a:gd name="connsiteY1" fmla="*/ 1276350 h 1638300"/>
              <a:gd name="connsiteX2" fmla="*/ 0 w 2251119"/>
              <a:gd name="connsiteY2" fmla="*/ 0 h 163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1119" h="1638300">
                <a:moveTo>
                  <a:pt x="952500" y="1638300"/>
                </a:moveTo>
                <a:cubicBezTo>
                  <a:pt x="1670050" y="1593850"/>
                  <a:pt x="2387600" y="1549400"/>
                  <a:pt x="2228850" y="1276350"/>
                </a:cubicBezTo>
                <a:cubicBezTo>
                  <a:pt x="2070100" y="1003300"/>
                  <a:pt x="1035050" y="501650"/>
                  <a:pt x="0" y="0"/>
                </a:cubicBezTo>
              </a:path>
            </a:pathLst>
          </a:custGeom>
          <a:noFill/>
          <a:ln w="12700">
            <a:solidFill>
              <a:srgbClr val="0070C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7092280" y="2385754"/>
            <a:ext cx="19442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rgbClr val="7030A0"/>
                </a:solidFill>
              </a:rPr>
              <a:t>title = "Holy Bible"</a:t>
            </a:r>
          </a:p>
          <a:p>
            <a:r>
              <a:rPr lang="en-US" altLang="ko-KR" sz="1200" dirty="0">
                <a:solidFill>
                  <a:srgbClr val="7030A0"/>
                </a:solidFill>
              </a:rPr>
              <a:t>author = "Anonymous"</a:t>
            </a:r>
          </a:p>
          <a:p>
            <a:r>
              <a:rPr lang="en-US" altLang="ko-KR" sz="1200" dirty="0">
                <a:solidFill>
                  <a:srgbClr val="7030A0"/>
                </a:solidFill>
              </a:rPr>
              <a:t>ISBN = 1</a:t>
            </a:r>
            <a:endParaRPr lang="ko-KR" altLang="en-US" sz="12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0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가비지</a:t>
            </a:r>
            <a:r>
              <a:rPr lang="ko-KR" altLang="en-US" dirty="0"/>
              <a:t>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88" y="1928813"/>
            <a:ext cx="8124825" cy="300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223" y="1265662"/>
            <a:ext cx="5173041" cy="5515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접근 지정자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77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객체와 클래스의 정의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객체와 클래스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83569" y="1434933"/>
            <a:ext cx="7416824" cy="1115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buFont typeface="Arial" pitchFamily="34" charset="0"/>
              <a:buChar char="•"/>
            </a:pPr>
            <a:r>
              <a:rPr lang="ko-KR" altLang="en-US" sz="1662" dirty="0"/>
              <a:t>클래스 </a:t>
            </a:r>
            <a:r>
              <a:rPr lang="en-US" altLang="ko-KR" sz="1662" dirty="0"/>
              <a:t>: </a:t>
            </a:r>
            <a:r>
              <a:rPr lang="ko-KR" altLang="en-US" sz="1662" dirty="0"/>
              <a:t>객체를 만들기 위한 틀</a:t>
            </a:r>
          </a:p>
          <a:p>
            <a:pPr marL="263776" indent="-263776">
              <a:buFont typeface="Arial" pitchFamily="34" charset="0"/>
              <a:buChar char="•"/>
            </a:pPr>
            <a:r>
              <a:rPr lang="ko-KR" altLang="en-US" sz="1662" dirty="0"/>
              <a:t>객체 </a:t>
            </a:r>
            <a:r>
              <a:rPr lang="en-US" altLang="ko-KR" sz="1662" dirty="0"/>
              <a:t>: </a:t>
            </a:r>
            <a:r>
              <a:rPr lang="ko-KR" altLang="en-US" sz="1662" dirty="0"/>
              <a:t>클래스의 </a:t>
            </a:r>
            <a:r>
              <a:rPr lang="ko-KR" altLang="en-US" sz="1662" dirty="0" err="1"/>
              <a:t>인스턴스</a:t>
            </a:r>
            <a:endParaRPr lang="ko-KR" altLang="en-US" sz="1662" dirty="0"/>
          </a:p>
          <a:p>
            <a:pPr marL="263776" indent="-263776">
              <a:buFont typeface="Arial" pitchFamily="34" charset="0"/>
              <a:buChar char="•"/>
            </a:pPr>
            <a:r>
              <a:rPr lang="ko-KR" altLang="en-US" sz="1662" dirty="0"/>
              <a:t>객체의 명사적 특성 </a:t>
            </a:r>
            <a:r>
              <a:rPr lang="en-US" altLang="ko-KR" sz="1662" dirty="0"/>
              <a:t>: </a:t>
            </a:r>
            <a:r>
              <a:rPr lang="ko-KR" altLang="en-US" sz="1662" dirty="0"/>
              <a:t>데이터</a:t>
            </a:r>
            <a:r>
              <a:rPr lang="en-US" altLang="ko-KR" sz="1662" dirty="0"/>
              <a:t>, </a:t>
            </a:r>
            <a:r>
              <a:rPr lang="ko-KR" altLang="en-US" sz="1662" dirty="0"/>
              <a:t>변수</a:t>
            </a:r>
            <a:r>
              <a:rPr lang="en-US" altLang="ko-KR" sz="1662" dirty="0"/>
              <a:t>(Variable), </a:t>
            </a:r>
            <a:r>
              <a:rPr lang="ko-KR" altLang="en-US" sz="1662" dirty="0"/>
              <a:t>필드</a:t>
            </a:r>
            <a:r>
              <a:rPr lang="en-US" altLang="ko-KR" sz="1662" dirty="0"/>
              <a:t>(Field), </a:t>
            </a:r>
            <a:r>
              <a:rPr lang="ko-KR" altLang="en-US" sz="1662" dirty="0"/>
              <a:t>속성</a:t>
            </a:r>
            <a:r>
              <a:rPr lang="en-US" altLang="ko-KR" sz="1662" dirty="0"/>
              <a:t>(Attribute)</a:t>
            </a:r>
          </a:p>
          <a:p>
            <a:pPr marL="263776" indent="-263776">
              <a:buFont typeface="Arial" pitchFamily="34" charset="0"/>
              <a:buChar char="•"/>
            </a:pPr>
            <a:r>
              <a:rPr lang="ko-KR" altLang="en-US" sz="1662" dirty="0"/>
              <a:t>객체의 동사적 특성 </a:t>
            </a:r>
            <a:r>
              <a:rPr lang="en-US" altLang="ko-KR" sz="1662" dirty="0"/>
              <a:t>: </a:t>
            </a:r>
            <a:r>
              <a:rPr lang="ko-KR" altLang="en-US" sz="1662" dirty="0"/>
              <a:t>행위</a:t>
            </a:r>
            <a:r>
              <a:rPr lang="en-US" altLang="ko-KR" sz="1662" dirty="0"/>
              <a:t>(Behavior), </a:t>
            </a:r>
            <a:r>
              <a:rPr lang="ko-KR" altLang="en-US" sz="1662" dirty="0" err="1"/>
              <a:t>메서드</a:t>
            </a:r>
            <a:r>
              <a:rPr lang="en-US" altLang="ko-KR" sz="1662" dirty="0"/>
              <a:t>(Method), </a:t>
            </a:r>
            <a:r>
              <a:rPr lang="ko-KR" altLang="en-US" sz="1662" dirty="0"/>
              <a:t>기능</a:t>
            </a:r>
            <a:r>
              <a:rPr lang="en-US" altLang="ko-KR" sz="1662" dirty="0"/>
              <a:t>(Operation)</a:t>
            </a:r>
            <a:endParaRPr lang="ko-KR" altLang="en-US" sz="1662" dirty="0"/>
          </a:p>
        </p:txBody>
      </p:sp>
      <p:grpSp>
        <p:nvGrpSpPr>
          <p:cNvPr id="7" name="그룹 6"/>
          <p:cNvGrpSpPr/>
          <p:nvPr/>
        </p:nvGrpSpPr>
        <p:grpSpPr>
          <a:xfrm>
            <a:off x="535795" y="3189858"/>
            <a:ext cx="2396957" cy="2537564"/>
            <a:chOff x="1427753" y="2963060"/>
            <a:chExt cx="2396957" cy="2749027"/>
          </a:xfrm>
        </p:grpSpPr>
        <p:pic>
          <p:nvPicPr>
            <p:cNvPr id="17418" name="Picture 10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3264" b="31944"/>
            <a:stretch/>
          </p:blipFill>
          <p:spPr bwMode="auto">
            <a:xfrm>
              <a:off x="1627165" y="4837110"/>
              <a:ext cx="1656184" cy="4801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0" name="Picture 2" descr="pen에 대한 이미지 검색결과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5069" y="4231837"/>
              <a:ext cx="1509641" cy="617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2" name="Picture 4" descr="pen에 대한 이미지 검색결과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7753" y="3929772"/>
              <a:ext cx="1152128" cy="1152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4" name="Picture 6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44" t="8132" r="16562" b="24456"/>
            <a:stretch/>
          </p:blipFill>
          <p:spPr bwMode="auto">
            <a:xfrm>
              <a:off x="2455257" y="2963060"/>
              <a:ext cx="954989" cy="1264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416" name="Picture 8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22" b="20733"/>
            <a:stretch/>
          </p:blipFill>
          <p:spPr bwMode="auto">
            <a:xfrm>
              <a:off x="1499761" y="2963060"/>
              <a:ext cx="1599313" cy="157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2472437" y="5334969"/>
              <a:ext cx="981359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dirty="0"/>
                <a:t>Instance</a:t>
              </a:r>
              <a:endParaRPr lang="ko-KR" altLang="en-US" sz="1662" dirty="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372201" y="3599364"/>
            <a:ext cx="2034520" cy="2036379"/>
            <a:chOff x="5482508" y="3506010"/>
            <a:chExt cx="2034520" cy="2206077"/>
          </a:xfrm>
        </p:grpSpPr>
        <p:pic>
          <p:nvPicPr>
            <p:cNvPr id="17422" name="Picture 14" descr="pen에 대한 이미지 검색결과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51" b="22990"/>
            <a:stretch/>
          </p:blipFill>
          <p:spPr bwMode="auto">
            <a:xfrm>
              <a:off x="5482508" y="3506010"/>
              <a:ext cx="2034520" cy="1571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098055" y="5334969"/>
              <a:ext cx="819455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dirty="0"/>
                <a:t>Object</a:t>
              </a:r>
              <a:endParaRPr lang="ko-KR" altLang="en-US" sz="1662" dirty="0"/>
            </a:p>
          </p:txBody>
        </p:sp>
      </p:grpSp>
      <p:pic>
        <p:nvPicPr>
          <p:cNvPr id="17424" name="Picture 16" descr="만년필 설계도에 대한 이미지 검색결과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780" y="2636285"/>
            <a:ext cx="2576957" cy="152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16276" y="4243148"/>
            <a:ext cx="668773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dirty="0"/>
              <a:t>Class</a:t>
            </a:r>
            <a:endParaRPr lang="ko-KR" altLang="en-US" sz="1662" dirty="0"/>
          </a:p>
        </p:txBody>
      </p:sp>
      <p:sp>
        <p:nvSpPr>
          <p:cNvPr id="18" name="슬라이드 번호 개체 틀 2">
            <a:extLst>
              <a:ext uri="{FF2B5EF4-FFF2-40B4-BE49-F238E27FC236}">
                <a16:creationId xmlns="" xmlns:a16="http://schemas.microsoft.com/office/drawing/2014/main" id="{DA0DEC21-BC23-4CE7-98F9-03BCA02E04B6}"/>
              </a:ext>
            </a:extLst>
          </p:cNvPr>
          <p:cNvSpPr txBox="1">
            <a:spLocks/>
          </p:cNvSpPr>
          <p:nvPr/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>
                <a:solidFill>
                  <a:schemeClr val="bg1"/>
                </a:solidFill>
              </a:rPr>
              <a:pPr/>
              <a:t>2</a:t>
            </a:fld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92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 </a:t>
            </a:r>
            <a:r>
              <a:rPr lang="ko-KR" altLang="en-US" dirty="0"/>
              <a:t>결과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539552" y="1772816"/>
            <a:ext cx="3600400" cy="42473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Sample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a;</a:t>
            </a:r>
          </a:p>
          <a:p>
            <a:pPr defTabSz="180000"/>
            <a:r>
              <a:rPr lang="en-US" altLang="ko-KR" sz="1400" dirty="0"/>
              <a:t>	private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c;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getB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/>
              <a:t>		return b;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b="1" dirty="0"/>
              <a:t>	public void </a:t>
            </a:r>
            <a:r>
              <a:rPr lang="en-US" altLang="ko-KR" sz="1400" b="1" dirty="0" err="1"/>
              <a:t>setB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value) {</a:t>
            </a:r>
          </a:p>
          <a:p>
            <a:pPr defTabSz="180000"/>
            <a:r>
              <a:rPr lang="en-US" altLang="ko-KR" sz="1400" b="1" dirty="0"/>
              <a:t>		b = value;</a:t>
            </a:r>
          </a:p>
          <a:p>
            <a:pPr defTabSz="180000"/>
            <a:r>
              <a:rPr lang="en-US" altLang="ko-KR" sz="1400" b="1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AccessEx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Sample </a:t>
            </a:r>
            <a:r>
              <a:rPr lang="en-US" altLang="ko-KR" sz="1400" dirty="0" err="1"/>
              <a:t>aClass</a:t>
            </a:r>
            <a:r>
              <a:rPr lang="en-US" altLang="ko-KR" sz="1400" dirty="0"/>
              <a:t> = new Sample();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aClass.a</a:t>
            </a:r>
            <a:r>
              <a:rPr lang="en-US" altLang="ko-KR" sz="1400" dirty="0"/>
              <a:t> = 10;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aClass.setB</a:t>
            </a:r>
            <a:r>
              <a:rPr lang="en-US" altLang="ko-KR" sz="1400" b="1" dirty="0"/>
              <a:t>(10);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aClass.c</a:t>
            </a:r>
            <a:r>
              <a:rPr lang="en-US" altLang="ko-KR" sz="1400" dirty="0"/>
              <a:t> = 10;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03648" y="1465038"/>
            <a:ext cx="17459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오류가 수정된 소스</a:t>
            </a:r>
          </a:p>
        </p:txBody>
      </p:sp>
      <p:sp>
        <p:nvSpPr>
          <p:cNvPr id="7" name="내용 개체 틀 2"/>
          <p:cNvSpPr>
            <a:spLocks noGrp="1"/>
          </p:cNvSpPr>
          <p:nvPr>
            <p:ph sz="quarter" idx="1"/>
          </p:nvPr>
        </p:nvSpPr>
        <p:spPr>
          <a:xfrm>
            <a:off x="4211960" y="2708920"/>
            <a:ext cx="4338064" cy="1296484"/>
          </a:xfrm>
        </p:spPr>
        <p:txBody>
          <a:bodyPr>
            <a:normAutofit/>
          </a:bodyPr>
          <a:lstStyle/>
          <a:p>
            <a:pPr lvl="2"/>
            <a:r>
              <a:rPr lang="en-US" altLang="ko-KR" dirty="0"/>
              <a:t>private </a:t>
            </a:r>
            <a:r>
              <a:rPr lang="ko-KR" altLang="en-US" dirty="0"/>
              <a:t>접근 지정자를 갖는 멤버 </a:t>
            </a:r>
            <a:r>
              <a:rPr lang="en-US" altLang="ko-KR" dirty="0"/>
              <a:t>b</a:t>
            </a:r>
            <a:r>
              <a:rPr lang="ko-KR" altLang="en-US" dirty="0"/>
              <a:t>를 위해 클래스 내부에 </a:t>
            </a:r>
            <a:r>
              <a:rPr lang="en-US" altLang="ko-KR" dirty="0" err="1"/>
              <a:t>getB</a:t>
            </a:r>
            <a:r>
              <a:rPr lang="en-US" altLang="ko-KR" dirty="0"/>
              <a:t>()/</a:t>
            </a:r>
            <a:r>
              <a:rPr lang="en-US" altLang="ko-KR" dirty="0" err="1"/>
              <a:t>setB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만들어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56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이해를 위한 그림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3528" y="571307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사람은 모두 각각 눈을 가지고 태어난다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4940503" y="5759241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세상에는 이미 공기가 있으며 태어난 사람은</a:t>
            </a:r>
            <a:endParaRPr lang="en-US" altLang="ko-KR" sz="1400" dirty="0"/>
          </a:p>
          <a:p>
            <a:r>
              <a:rPr lang="ko-KR" altLang="en-US" sz="1400" dirty="0"/>
              <a:t>모두 공기를 공유한다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그리고 공기 역시 각 사람의 것이다</a:t>
            </a:r>
            <a:r>
              <a:rPr lang="en-US" altLang="ko-KR" sz="1400" dirty="0"/>
              <a:t>.</a:t>
            </a:r>
            <a:endParaRPr lang="ko-KR" altLang="en-US" sz="1400" dirty="0" err="1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" y="1482393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534" y="1297727"/>
            <a:ext cx="6144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눈은 각 사람마다 있고 공기는 모든 사람이 소유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공유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21751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멤버와 </a:t>
            </a:r>
            <a:r>
              <a:rPr lang="en-US" altLang="ko-KR" dirty="0"/>
              <a:t>non-static </a:t>
            </a:r>
            <a:r>
              <a:rPr lang="ko-KR" altLang="en-US" dirty="0"/>
              <a:t>멤버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/>
              <a:t>non-static </a:t>
            </a:r>
            <a:r>
              <a:rPr lang="ko-KR" altLang="en-US" dirty="0"/>
              <a:t>멤버의 특성</a:t>
            </a:r>
            <a:endParaRPr lang="en-US" altLang="ko-KR" dirty="0"/>
          </a:p>
          <a:p>
            <a:pPr lvl="1"/>
            <a:r>
              <a:rPr lang="ko-KR" altLang="en-US" dirty="0"/>
              <a:t>공간적 </a:t>
            </a:r>
            <a:r>
              <a:rPr lang="en-US" altLang="ko-KR" dirty="0"/>
              <a:t>- </a:t>
            </a:r>
            <a:r>
              <a:rPr lang="ko-KR" altLang="en-US" dirty="0"/>
              <a:t>멤버들은 객체마다 독립적으로 별도 존재</a:t>
            </a:r>
            <a:endParaRPr lang="en-US" altLang="ko-KR" dirty="0"/>
          </a:p>
          <a:p>
            <a:pPr lvl="2"/>
            <a:r>
              <a:rPr lang="ko-KR" altLang="en-US" dirty="0" err="1"/>
              <a:t>인스턴스</a:t>
            </a:r>
            <a:r>
              <a:rPr lang="ko-KR" altLang="en-US" dirty="0"/>
              <a:t> 멤버라고도 부름</a:t>
            </a:r>
            <a:endParaRPr lang="en-US" altLang="ko-KR" dirty="0"/>
          </a:p>
          <a:p>
            <a:pPr lvl="1"/>
            <a:r>
              <a:rPr lang="ko-KR" altLang="en-US" dirty="0"/>
              <a:t>시간적 </a:t>
            </a:r>
            <a:r>
              <a:rPr lang="en-US" altLang="ko-KR" dirty="0"/>
              <a:t>- </a:t>
            </a:r>
            <a:r>
              <a:rPr lang="ko-KR" altLang="en-US" dirty="0"/>
              <a:t>필드와 </a:t>
            </a:r>
            <a:r>
              <a:rPr lang="ko-KR" altLang="en-US" dirty="0" err="1"/>
              <a:t>메소드는</a:t>
            </a:r>
            <a:r>
              <a:rPr lang="ko-KR" altLang="en-US" dirty="0"/>
              <a:t> 객체 생성 후 비로소 사용 가능</a:t>
            </a:r>
            <a:endParaRPr lang="en-US" altLang="ko-KR" dirty="0"/>
          </a:p>
          <a:p>
            <a:pPr lvl="1"/>
            <a:r>
              <a:rPr lang="ko-KR" altLang="en-US" dirty="0" err="1"/>
              <a:t>비공유의</a:t>
            </a:r>
            <a:r>
              <a:rPr lang="ko-KR" altLang="en-US" dirty="0"/>
              <a:t> 특성 </a:t>
            </a:r>
            <a:r>
              <a:rPr lang="en-US" altLang="ko-KR" dirty="0"/>
              <a:t>- </a:t>
            </a:r>
            <a:r>
              <a:rPr lang="ko-KR" altLang="en-US" dirty="0"/>
              <a:t>멤버들은 여러 객체에 의해 공유되지 않고 배타적</a:t>
            </a:r>
            <a:endParaRPr lang="en-US" altLang="ko-KR" dirty="0"/>
          </a:p>
          <a:p>
            <a:r>
              <a:rPr lang="en-US" altLang="ko-KR" dirty="0"/>
              <a:t>static </a:t>
            </a:r>
            <a:r>
              <a:rPr lang="ko-KR" altLang="en-US" dirty="0"/>
              <a:t>멤버란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객체를 생성하지 않고 사용가능</a:t>
            </a:r>
            <a:endParaRPr lang="en-US" altLang="ko-KR" dirty="0"/>
          </a:p>
          <a:p>
            <a:pPr lvl="1"/>
            <a:r>
              <a:rPr lang="ko-KR" altLang="en-US" dirty="0"/>
              <a:t>객체마다 생기는 것이 아님</a:t>
            </a:r>
            <a:endParaRPr lang="en-US" altLang="ko-KR" dirty="0"/>
          </a:p>
          <a:p>
            <a:pPr lvl="1"/>
            <a:r>
              <a:rPr lang="ko-KR" altLang="en-US" dirty="0"/>
              <a:t>클래스당 하나만 생성됨</a:t>
            </a:r>
            <a:endParaRPr lang="en-US" altLang="ko-KR" dirty="0"/>
          </a:p>
          <a:p>
            <a:pPr lvl="2"/>
            <a:r>
              <a:rPr lang="ko-KR" altLang="en-US" dirty="0"/>
              <a:t>클래스 멤버라고도 부름</a:t>
            </a:r>
            <a:endParaRPr lang="en-US" altLang="ko-KR" dirty="0"/>
          </a:p>
          <a:p>
            <a:pPr lvl="1"/>
            <a:r>
              <a:rPr lang="ko-KR" altLang="en-US" dirty="0"/>
              <a:t>특성</a:t>
            </a:r>
            <a:endParaRPr lang="en-US" altLang="ko-KR" dirty="0"/>
          </a:p>
          <a:p>
            <a:pPr lvl="2"/>
            <a:r>
              <a:rPr lang="ko-KR" altLang="en-US" dirty="0"/>
              <a:t>공간적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 당 하나만 생성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시간적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클래스가 로딩될 때 공간 할당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공유의 특성 </a:t>
            </a:r>
            <a:r>
              <a:rPr lang="en-US" altLang="ko-KR" dirty="0"/>
              <a:t>- static </a:t>
            </a:r>
            <a:r>
              <a:rPr lang="ko-KR" altLang="en-US" dirty="0"/>
              <a:t>멤버들은 동일한 클래스의 모든 객체에 의해 공유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3429000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</a:t>
            </a:r>
            <a:r>
              <a:rPr lang="en-US" altLang="ko-KR" sz="1600" dirty="0" err="1"/>
              <a:t>StaticSample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n; // non-static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void g() {...} // non-static </a:t>
            </a:r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defTabSz="180000"/>
            <a:endParaRPr lang="ko-KR" altLang="en-US" sz="1600" dirty="0"/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m; // static </a:t>
            </a:r>
            <a:r>
              <a:rPr lang="ko-KR" altLang="en-US" sz="1600" dirty="0"/>
              <a:t>필드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static</a:t>
            </a:r>
            <a:r>
              <a:rPr lang="en-US" altLang="ko-KR" sz="1600" dirty="0"/>
              <a:t> void f() {...} // static </a:t>
            </a:r>
            <a:r>
              <a:rPr lang="ko-KR" altLang="en-US" sz="1600" dirty="0" err="1"/>
              <a:t>메소드</a:t>
            </a:r>
            <a:endParaRPr lang="ko-KR" altLang="en-US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static initializer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5. static</a:t>
            </a:r>
          </a:p>
        </p:txBody>
      </p:sp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51" y="1301994"/>
            <a:ext cx="6972300" cy="247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401456"/>
            <a:ext cx="7016262" cy="268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834910" y="1368464"/>
            <a:ext cx="3124039" cy="10015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263776" indent="-263776">
              <a:buFont typeface="Arial" pitchFamily="34" charset="0"/>
              <a:buChar char="•"/>
            </a:pPr>
            <a:r>
              <a:rPr lang="ko-KR" altLang="en-US" sz="1477" dirty="0"/>
              <a:t>생성자가 실행되기 전에 실행됨</a:t>
            </a:r>
            <a:endParaRPr lang="en-US" altLang="ko-KR" sz="1477" dirty="0"/>
          </a:p>
          <a:p>
            <a:pPr marL="263776" indent="-263776">
              <a:buFont typeface="Arial" pitchFamily="34" charset="0"/>
              <a:buChar char="•"/>
            </a:pPr>
            <a:r>
              <a:rPr lang="en-US" altLang="ko-KR" sz="1477" dirty="0"/>
              <a:t>static </a:t>
            </a:r>
            <a:r>
              <a:rPr lang="ko-KR" altLang="en-US" sz="1477" dirty="0"/>
              <a:t>변수 초기화에 사용</a:t>
            </a:r>
            <a:endParaRPr lang="en-US" altLang="ko-KR" sz="1477" dirty="0"/>
          </a:p>
          <a:p>
            <a:pPr marL="263776" indent="-263776">
              <a:buFont typeface="Arial" pitchFamily="34" charset="0"/>
              <a:buChar char="•"/>
            </a:pPr>
            <a:r>
              <a:rPr lang="ko-KR" altLang="en-US" sz="1477" dirty="0"/>
              <a:t>객체를 여러 개 생성해도 한번만 실행</a:t>
            </a:r>
          </a:p>
        </p:txBody>
      </p:sp>
    </p:spTree>
    <p:extLst>
      <p:ext uri="{BB962C8B-B14F-4D97-AF65-F5344CB8AC3E}">
        <p14:creationId xmlns:p14="http://schemas.microsoft.com/office/powerpoint/2010/main" val="3986489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en-US" altLang="ko-KR" dirty="0"/>
              <a:t>static </a:t>
            </a:r>
            <a:r>
              <a:rPr lang="ko-KR" altLang="en-US" dirty="0"/>
              <a:t>정리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Autofit/>
          </a:bodyPr>
          <a:lstStyle/>
          <a:p>
            <a:pPr marL="252052" indent="-252052">
              <a:lnSpc>
                <a:spcPct val="90000"/>
              </a:lnSpc>
            </a:pPr>
            <a:r>
              <a:rPr lang="en-US" altLang="ko-KR" dirty="0"/>
              <a:t>5. static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251520" y="1501401"/>
            <a:ext cx="8640960" cy="4465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776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sz="1662" dirty="0"/>
              <a:t>변수</a:t>
            </a:r>
            <a:r>
              <a:rPr lang="en-US" altLang="ko-KR" sz="1662" dirty="0"/>
              <a:t>, </a:t>
            </a:r>
            <a:r>
              <a:rPr lang="ko-KR" altLang="en-US" sz="1662" dirty="0" err="1"/>
              <a:t>메서드</a:t>
            </a:r>
            <a:r>
              <a:rPr lang="en-US" altLang="ko-KR" sz="1662" dirty="0"/>
              <a:t>, static { }, </a:t>
            </a:r>
            <a:r>
              <a:rPr lang="ko-KR" altLang="en-US" sz="1662" dirty="0"/>
              <a:t>클래스에</a:t>
            </a:r>
            <a:r>
              <a:rPr lang="en-US" altLang="ko-KR" sz="1662" dirty="0"/>
              <a:t> </a:t>
            </a:r>
            <a:r>
              <a:rPr lang="ko-KR" altLang="en-US" sz="1662" dirty="0"/>
              <a:t>사용</a:t>
            </a:r>
            <a:endParaRPr lang="en-US" altLang="ko-KR" sz="1662" dirty="0"/>
          </a:p>
          <a:p>
            <a:pPr marL="263776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sz="1662" dirty="0"/>
              <a:t>static </a:t>
            </a:r>
            <a:r>
              <a:rPr lang="ko-KR" altLang="en-US" sz="1662" dirty="0" err="1"/>
              <a:t>제한자는</a:t>
            </a:r>
            <a:r>
              <a:rPr lang="ko-KR" altLang="en-US" sz="1662" dirty="0"/>
              <a:t> 지정된 변수와 </a:t>
            </a:r>
            <a:r>
              <a:rPr lang="ko-KR" altLang="en-US" sz="1662" dirty="0" err="1"/>
              <a:t>메서드를</a:t>
            </a:r>
            <a:r>
              <a:rPr lang="ko-KR" altLang="en-US" sz="1662" dirty="0"/>
              <a:t> </a:t>
            </a:r>
            <a:r>
              <a:rPr lang="ko-KR" altLang="en-US" sz="1662" dirty="0" err="1"/>
              <a:t>인스턴스와</a:t>
            </a:r>
            <a:r>
              <a:rPr lang="ko-KR" altLang="en-US" sz="1662" dirty="0"/>
              <a:t> 무관하게 만들어 주기 때문에 </a:t>
            </a:r>
            <a:r>
              <a:rPr lang="en-US" altLang="ko-KR" sz="1662" dirty="0"/>
              <a:t>this</a:t>
            </a:r>
            <a:r>
              <a:rPr lang="ko-KR" altLang="en-US" sz="1662" dirty="0"/>
              <a:t>를 가질 수 없다</a:t>
            </a:r>
            <a:r>
              <a:rPr lang="en-US" altLang="ko-KR" sz="1662" dirty="0"/>
              <a:t>.</a:t>
            </a:r>
          </a:p>
          <a:p>
            <a:pPr marL="263776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sz="1662" dirty="0"/>
              <a:t>static </a:t>
            </a:r>
            <a:r>
              <a:rPr lang="ko-KR" altLang="en-US" sz="1662" dirty="0" err="1"/>
              <a:t>메서드는</a:t>
            </a:r>
            <a:r>
              <a:rPr lang="ko-KR" altLang="en-US" sz="1662" dirty="0"/>
              <a:t> </a:t>
            </a:r>
            <a:r>
              <a:rPr lang="en-US" altLang="ko-KR" sz="1662" dirty="0"/>
              <a:t>non-static </a:t>
            </a:r>
            <a:r>
              <a:rPr lang="ko-KR" altLang="en-US" sz="1662" dirty="0" err="1"/>
              <a:t>메서드로</a:t>
            </a:r>
            <a:r>
              <a:rPr lang="ko-KR" altLang="en-US" sz="1662" dirty="0"/>
              <a:t> 재정의</a:t>
            </a:r>
            <a:r>
              <a:rPr lang="en-US" altLang="ko-KR" sz="1662" dirty="0"/>
              <a:t>(overriding)</a:t>
            </a:r>
            <a:r>
              <a:rPr lang="ko-KR" altLang="en-US" sz="1662" dirty="0"/>
              <a:t>될 수 없다</a:t>
            </a:r>
            <a:r>
              <a:rPr lang="en-US" altLang="ko-KR" sz="1662" dirty="0"/>
              <a:t>.</a:t>
            </a:r>
            <a:endParaRPr lang="ko-KR" altLang="en-US" sz="1662" dirty="0"/>
          </a:p>
          <a:p>
            <a:pPr marL="263776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sz="1662" dirty="0"/>
              <a:t>변수</a:t>
            </a:r>
          </a:p>
          <a:p>
            <a:pPr marL="685817" lvl="1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sz="1662" dirty="0" err="1"/>
              <a:t>정적변수</a:t>
            </a:r>
            <a:r>
              <a:rPr lang="en-US" altLang="ko-KR" sz="1662" dirty="0"/>
              <a:t>, </a:t>
            </a:r>
            <a:r>
              <a:rPr lang="ko-KR" altLang="en-US" sz="1662" dirty="0" err="1"/>
              <a:t>여러개의</a:t>
            </a:r>
            <a:r>
              <a:rPr lang="ko-KR" altLang="en-US" sz="1662" dirty="0"/>
              <a:t> </a:t>
            </a:r>
            <a:r>
              <a:rPr lang="ko-KR" altLang="en-US" sz="1662" dirty="0" err="1"/>
              <a:t>인스턴스가</a:t>
            </a:r>
            <a:r>
              <a:rPr lang="ko-KR" altLang="en-US" sz="1662" dirty="0"/>
              <a:t> 모두 동일한 장소를 참조</a:t>
            </a:r>
          </a:p>
          <a:p>
            <a:pPr marL="685817" lvl="1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sz="1662" dirty="0"/>
              <a:t>final</a:t>
            </a:r>
            <a:r>
              <a:rPr lang="ko-KR" altLang="en-US" sz="1662" dirty="0"/>
              <a:t>과 같이 사용되어 상수가 됨</a:t>
            </a:r>
            <a:r>
              <a:rPr lang="en-US" altLang="ko-KR" sz="1662" dirty="0"/>
              <a:t>.</a:t>
            </a:r>
          </a:p>
          <a:p>
            <a:pPr marL="685817" lvl="1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sz="1662" dirty="0" err="1"/>
              <a:t>객채</a:t>
            </a:r>
            <a:r>
              <a:rPr lang="ko-KR" altLang="en-US" sz="1662" dirty="0"/>
              <a:t> 생성 없이 참조 가능</a:t>
            </a:r>
          </a:p>
          <a:p>
            <a:pPr marL="263776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sz="1662" dirty="0" err="1"/>
              <a:t>메서드</a:t>
            </a:r>
            <a:endParaRPr lang="ko-KR" altLang="en-US" sz="1662" dirty="0"/>
          </a:p>
          <a:p>
            <a:pPr marL="685817" lvl="1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sz="1662" dirty="0"/>
              <a:t>객체 생성 없이 참조</a:t>
            </a:r>
            <a:r>
              <a:rPr lang="en-US" altLang="ko-KR" sz="1662" dirty="0"/>
              <a:t>(</a:t>
            </a:r>
            <a:r>
              <a:rPr lang="ko-KR" altLang="en-US" sz="1662" dirty="0"/>
              <a:t>자주 사용하는 </a:t>
            </a:r>
            <a:r>
              <a:rPr lang="ko-KR" altLang="en-US" sz="1662" dirty="0" err="1"/>
              <a:t>메서드들</a:t>
            </a:r>
            <a:r>
              <a:rPr lang="en-US" altLang="ko-KR" sz="1662" dirty="0"/>
              <a:t>)</a:t>
            </a:r>
          </a:p>
          <a:p>
            <a:pPr marL="685817" lvl="1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sz="1662" dirty="0"/>
              <a:t>Math</a:t>
            </a:r>
            <a:r>
              <a:rPr lang="ko-KR" altLang="en-US" sz="1662" dirty="0"/>
              <a:t>클래스의 </a:t>
            </a:r>
            <a:r>
              <a:rPr lang="ko-KR" altLang="en-US" sz="1662" dirty="0" err="1"/>
              <a:t>메서드들</a:t>
            </a:r>
            <a:endParaRPr lang="ko-KR" altLang="en-US" sz="1662" dirty="0"/>
          </a:p>
          <a:p>
            <a:pPr marL="685817" lvl="1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sz="1662" dirty="0"/>
              <a:t>static </a:t>
            </a:r>
            <a:r>
              <a:rPr lang="ko-KR" altLang="en-US" sz="1662" dirty="0" err="1"/>
              <a:t>블럭에서는</a:t>
            </a:r>
            <a:r>
              <a:rPr lang="ko-KR" altLang="en-US" sz="1662" dirty="0"/>
              <a:t> </a:t>
            </a:r>
            <a:r>
              <a:rPr lang="en-US" altLang="ko-KR" sz="1662" dirty="0"/>
              <a:t>non-static </a:t>
            </a:r>
            <a:r>
              <a:rPr lang="ko-KR" altLang="en-US" sz="1662" dirty="0"/>
              <a:t>멤버를 직접 참조 못한다</a:t>
            </a:r>
            <a:r>
              <a:rPr lang="en-US" altLang="ko-KR" sz="1662" dirty="0"/>
              <a:t>.</a:t>
            </a:r>
          </a:p>
          <a:p>
            <a:pPr marL="685817" lvl="1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sz="1662" dirty="0"/>
              <a:t>객체를 생성해서도 가능</a:t>
            </a:r>
          </a:p>
          <a:p>
            <a:pPr marL="263776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sz="1662" dirty="0"/>
              <a:t>static initializer</a:t>
            </a:r>
          </a:p>
          <a:p>
            <a:pPr marL="685817" lvl="1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en-US" altLang="ko-KR" sz="1662" dirty="0"/>
              <a:t>static {</a:t>
            </a:r>
            <a:br>
              <a:rPr lang="en-US" altLang="ko-KR" sz="1662" dirty="0"/>
            </a:br>
            <a:r>
              <a:rPr lang="en-US" altLang="ko-KR" sz="1662" dirty="0"/>
              <a:t>}</a:t>
            </a:r>
          </a:p>
          <a:p>
            <a:pPr marL="685817" lvl="1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sz="1662" dirty="0"/>
              <a:t>클래스가 로딩될 때 딱</a:t>
            </a:r>
            <a:r>
              <a:rPr lang="en-US" altLang="ko-KR" sz="1662" dirty="0"/>
              <a:t>... </a:t>
            </a:r>
            <a:r>
              <a:rPr lang="ko-KR" altLang="en-US" sz="1662" dirty="0"/>
              <a:t>한번만 호출</a:t>
            </a:r>
            <a:r>
              <a:rPr lang="en-US" altLang="ko-KR" sz="1662" dirty="0"/>
              <a:t>, </a:t>
            </a:r>
            <a:r>
              <a:rPr lang="ko-KR" altLang="en-US" sz="1662" dirty="0"/>
              <a:t>생성자가 호출되기 전에</a:t>
            </a:r>
          </a:p>
          <a:p>
            <a:pPr marL="263776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sz="1662" dirty="0"/>
              <a:t>클래스</a:t>
            </a:r>
          </a:p>
          <a:p>
            <a:pPr marL="685817" lvl="1" indent="-263776">
              <a:lnSpc>
                <a:spcPct val="90000"/>
              </a:lnSpc>
              <a:buFont typeface="Arial" pitchFamily="34" charset="0"/>
              <a:buChar char="•"/>
            </a:pPr>
            <a:r>
              <a:rPr lang="ko-KR" altLang="en-US" sz="1662" dirty="0"/>
              <a:t>내부 클래스</a:t>
            </a:r>
            <a:r>
              <a:rPr lang="en-US" altLang="ko-KR" sz="1662" dirty="0"/>
              <a:t>(</a:t>
            </a:r>
            <a:r>
              <a:rPr lang="ko-KR" altLang="en-US" sz="1662" dirty="0"/>
              <a:t>클래스 안의 클래스</a:t>
            </a:r>
            <a:r>
              <a:rPr lang="en-US" altLang="ko-KR" sz="1662" dirty="0"/>
              <a:t>)</a:t>
            </a:r>
            <a:endParaRPr lang="ko-KR" altLang="en-US" sz="1662" dirty="0"/>
          </a:p>
        </p:txBody>
      </p:sp>
    </p:spTree>
    <p:extLst>
      <p:ext uri="{BB962C8B-B14F-4D97-AF65-F5344CB8AC3E}">
        <p14:creationId xmlns:p14="http://schemas.microsoft.com/office/powerpoint/2010/main" val="1385863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final class &amp; final method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final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82678" y="1496521"/>
            <a:ext cx="7398568" cy="413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final</a:t>
            </a: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public class Parent{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public </a:t>
            </a:r>
            <a:r>
              <a:rPr lang="en-US" altLang="ko-KR" sz="1477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final</a:t>
            </a: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void method(){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477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("Parent - method()");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defTabSz="844073">
              <a:spcBef>
                <a:spcPct val="20000"/>
              </a:spcBef>
            </a:pPr>
            <a:endParaRPr lang="en-US" altLang="ko-KR" sz="1477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defTabSz="844073">
              <a:spcBef>
                <a:spcPct val="20000"/>
              </a:spcBef>
            </a:pPr>
            <a:endParaRPr lang="en-US" altLang="ko-KR" sz="1477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package exam.java.chapter03.final_;</a:t>
            </a:r>
          </a:p>
          <a:p>
            <a:pPr defTabSz="844073">
              <a:spcBef>
                <a:spcPct val="20000"/>
              </a:spcBef>
            </a:pPr>
            <a:endParaRPr lang="en-US" altLang="ko-KR" sz="1477" dirty="0">
              <a:solidFill>
                <a:prstClr val="black">
                  <a:lumMod val="85000"/>
                  <a:lumOff val="15000"/>
                </a:prstClr>
              </a:solidFill>
              <a:latin typeface="Consolas" pitchFamily="49" charset="0"/>
              <a:cs typeface="Consolas" pitchFamily="49" charset="0"/>
            </a:endParaRPr>
          </a:p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public class Child </a:t>
            </a:r>
            <a:r>
              <a:rPr lang="en-US" altLang="ko-KR" sz="1477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extends Parent </a:t>
            </a: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{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//The type Child cannot subclass the final class Parent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   public void method()</a:t>
            </a: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{ 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477" dirty="0" err="1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System.out.println</a:t>
            </a: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("Parent - method()");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    }</a:t>
            </a:r>
          </a:p>
          <a:p>
            <a:pPr defTabSz="844073">
              <a:spcBef>
                <a:spcPct val="20000"/>
              </a:spcBef>
            </a:pPr>
            <a:r>
              <a:rPr lang="en-US" altLang="ko-KR" sz="1477" dirty="0">
                <a:solidFill>
                  <a:prstClr val="black">
                    <a:lumMod val="85000"/>
                    <a:lumOff val="15000"/>
                  </a:prstClr>
                </a:solidFill>
                <a:latin typeface="Consolas" pitchFamily="49" charset="0"/>
                <a:cs typeface="Consolas" pitchFamily="49" charset="0"/>
              </a:rPr>
              <a:t>} 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1252455" y="1714266"/>
            <a:ext cx="2160240" cy="2251366"/>
          </a:xfrm>
          <a:prstGeom prst="straightConnector1">
            <a:avLst/>
          </a:prstGeom>
          <a:ln w="9525">
            <a:solidFill>
              <a:schemeClr val="accent2">
                <a:lumMod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332575" y="1971564"/>
            <a:ext cx="324036" cy="2525819"/>
          </a:xfrm>
          <a:prstGeom prst="straightConnector1">
            <a:avLst/>
          </a:prstGeom>
          <a:ln w="9525">
            <a:solidFill>
              <a:schemeClr val="accent2">
                <a:lumMod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380886" y="3637615"/>
            <a:ext cx="1112805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2" dirty="0"/>
              <a:t>상속 불가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389977" y="2396607"/>
            <a:ext cx="132600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62"/>
              <a:t>재정의 불가</a:t>
            </a:r>
          </a:p>
        </p:txBody>
      </p:sp>
    </p:spTree>
    <p:extLst>
      <p:ext uri="{BB962C8B-B14F-4D97-AF65-F5344CB8AC3E}">
        <p14:creationId xmlns:p14="http://schemas.microsoft.com/office/powerpoint/2010/main" val="425692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final </a:t>
            </a:r>
            <a:r>
              <a:rPr lang="ko-KR" altLang="en-US"/>
              <a:t>필드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final</a:t>
            </a:r>
            <a:r>
              <a:rPr lang="ko-KR" altLang="en-US" dirty="0"/>
              <a:t> 필드</a:t>
            </a:r>
            <a:r>
              <a:rPr lang="en-US" altLang="ko-KR" dirty="0"/>
              <a:t>, </a:t>
            </a:r>
            <a:r>
              <a:rPr lang="ko-KR" altLang="en-US" dirty="0"/>
              <a:t>상수 정의</a:t>
            </a:r>
            <a:endParaRPr lang="en-US" altLang="ko-KR" dirty="0"/>
          </a:p>
          <a:p>
            <a:pPr lvl="1"/>
            <a:r>
              <a:rPr lang="ko-KR" altLang="en-US" dirty="0"/>
              <a:t>상수를 정의할 때 사용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pPr lvl="1"/>
            <a:r>
              <a:rPr lang="ko-KR" altLang="en-US" dirty="0"/>
              <a:t>상수 필드는 선언 시에 초기 값을 지정하여야 한다</a:t>
            </a:r>
            <a:endParaRPr lang="en-US" altLang="ko-KR" dirty="0"/>
          </a:p>
          <a:p>
            <a:pPr lvl="1"/>
            <a:r>
              <a:rPr lang="ko-KR" altLang="en-US" dirty="0"/>
              <a:t>상수 필드는 한 번 정의되면 값을 변경할 수 없다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FinalFieldClass</a:t>
            </a:r>
            <a:r>
              <a:rPr lang="en-US" altLang="ko-KR" sz="1400" dirty="0"/>
              <a:t> {</a:t>
            </a:r>
            <a:endParaRPr lang="ko-KR" altLang="en-US" sz="1400" dirty="0"/>
          </a:p>
          <a:p>
            <a:pPr lvl="1"/>
            <a:r>
              <a:rPr lang="en-US" altLang="ko-KR" sz="1400" b="1" dirty="0"/>
              <a:t>final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ROWS = 10; // </a:t>
            </a:r>
            <a:r>
              <a:rPr lang="ko-KR" altLang="en-US" sz="1400" dirty="0"/>
              <a:t>상수 정의</a:t>
            </a:r>
            <a:r>
              <a:rPr lang="en-US" altLang="ko-KR" sz="1400" dirty="0"/>
              <a:t>, </a:t>
            </a:r>
            <a:r>
              <a:rPr lang="ko-KR" altLang="en-US" sz="1400" dirty="0"/>
              <a:t>이때 초기 값</a:t>
            </a:r>
            <a:r>
              <a:rPr lang="en-US" altLang="ko-KR" sz="1400" dirty="0"/>
              <a:t>(10)</a:t>
            </a:r>
            <a:r>
              <a:rPr lang="ko-KR" altLang="en-US" sz="1400" dirty="0"/>
              <a:t>을 반드시 설정</a:t>
            </a:r>
          </a:p>
          <a:p>
            <a:pPr lvl="1"/>
            <a:r>
              <a:rPr lang="en-US" altLang="ko-KR" sz="1400" strike="sngStrike" dirty="0"/>
              <a:t>final </a:t>
            </a:r>
            <a:r>
              <a:rPr lang="en-US" altLang="ko-KR" sz="1400" strike="sngStrike" dirty="0" err="1"/>
              <a:t>int</a:t>
            </a:r>
            <a:r>
              <a:rPr lang="en-US" altLang="ko-KR" sz="1400" strike="sngStrike" dirty="0"/>
              <a:t> COLS;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, </a:t>
            </a:r>
            <a:r>
              <a:rPr lang="ko-KR" altLang="en-US" sz="1400" dirty="0"/>
              <a:t>초기값을 지정하지 않았음</a:t>
            </a:r>
          </a:p>
          <a:p>
            <a:pPr lvl="1"/>
            <a:r>
              <a:rPr lang="en-US" altLang="ko-KR" sz="1400" dirty="0"/>
              <a:t>void f() {</a:t>
            </a:r>
            <a:endParaRPr lang="ko-KR" altLang="en-US" sz="1400" dirty="0"/>
          </a:p>
          <a:p>
            <a:pPr lvl="2"/>
            <a:r>
              <a:rPr lang="en-US" altLang="ko-KR" sz="1400" dirty="0" err="1"/>
              <a:t>int</a:t>
            </a:r>
            <a:r>
              <a:rPr lang="en-US" altLang="ko-KR" sz="1400" dirty="0"/>
              <a:t> 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[ROWS]; // </a:t>
            </a:r>
            <a:r>
              <a:rPr lang="ko-KR" altLang="en-US" sz="1400" dirty="0"/>
              <a:t>상수 활용</a:t>
            </a:r>
          </a:p>
          <a:p>
            <a:pPr lvl="2"/>
            <a:r>
              <a:rPr lang="en-US" altLang="ko-KR" sz="1400" strike="sngStrike" dirty="0"/>
              <a:t>ROWS = 30;</a:t>
            </a:r>
            <a:r>
              <a:rPr lang="ko-KR" altLang="en-US" sz="1400" dirty="0"/>
              <a:t> </a:t>
            </a:r>
            <a:r>
              <a:rPr lang="en-US" altLang="ko-KR" sz="1400" dirty="0"/>
              <a:t>// </a:t>
            </a:r>
            <a:r>
              <a:rPr lang="ko-KR" altLang="en-US" sz="1400" dirty="0"/>
              <a:t>컴파일 오류 발생</a:t>
            </a:r>
            <a:r>
              <a:rPr lang="en-US" altLang="ko-KR" sz="1400" dirty="0"/>
              <a:t>, final </a:t>
            </a:r>
            <a:r>
              <a:rPr lang="ko-KR" altLang="en-US" sz="1400" dirty="0"/>
              <a:t>필드 값을 변경할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lvl="1"/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SharedClass</a:t>
            </a:r>
            <a:r>
              <a:rPr lang="en-US" altLang="ko-KR" sz="1400" dirty="0"/>
              <a:t> {</a:t>
            </a:r>
          </a:p>
          <a:p>
            <a:pPr lvl="1"/>
            <a:r>
              <a:rPr lang="en-US" altLang="ko-KR" sz="1400" b="1" dirty="0"/>
              <a:t>public</a:t>
            </a:r>
            <a:r>
              <a:rPr lang="ko-KR" altLang="en-US" sz="1400" b="1" dirty="0"/>
              <a:t> </a:t>
            </a:r>
            <a:r>
              <a:rPr lang="en-US" altLang="ko-KR" sz="1400" b="1" dirty="0"/>
              <a:t>static final</a:t>
            </a:r>
            <a:r>
              <a:rPr lang="en-US" altLang="ko-KR" sz="1400" dirty="0"/>
              <a:t> double PI = 3.141592653589793;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624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3.2. </a:t>
            </a:r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5" y="1374015"/>
            <a:ext cx="8352927" cy="902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// </a:t>
            </a:r>
            <a:r>
              <a:rPr lang="ko-KR" altLang="en-US" dirty="0"/>
              <a:t>배열이란 동일한 자료형으로 선언된 데이터 공간을 메모리 상에 연속적으로 나열하여 데이터 관리의 효율성을 높이는 것입니다</a:t>
            </a:r>
            <a:r>
              <a:rPr lang="en-US" altLang="ko-KR" dirty="0"/>
              <a:t>.</a:t>
            </a:r>
            <a:r>
              <a:rPr lang="ko-KR" altLang="en-US" sz="1600" dirty="0"/>
              <a:t/>
            </a:r>
            <a:br>
              <a:rPr lang="ko-KR" altLang="en-US" sz="1600" dirty="0"/>
            </a:br>
            <a:endParaRPr lang="ko-KR" altLang="en-US" sz="1662" dirty="0"/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7FFEB3BD-5F2B-4CAF-89E0-D6616CB1F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76121"/>
            <a:ext cx="2232248" cy="28213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81206B1-C7CF-40B3-9B9E-64EFB92F3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363862"/>
            <a:ext cx="4602673" cy="60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88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배열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단일차원배열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3.2. </a:t>
            </a:r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179AA8D-46D9-4814-9F9F-F2CC5E56C0C2}"/>
              </a:ext>
            </a:extLst>
          </p:cNvPr>
          <p:cNvSpPr/>
          <p:nvPr/>
        </p:nvSpPr>
        <p:spPr>
          <a:xfrm>
            <a:off x="467544" y="1453562"/>
            <a:ext cx="79926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Ubuntu Condensed"/>
              </a:rPr>
              <a:t>/* </a:t>
            </a:r>
            <a:r>
              <a:rPr lang="ko-KR" altLang="en-US" dirty="0">
                <a:latin typeface="Ubuntu Condensed"/>
              </a:rPr>
              <a:t>단일차원배열 *</a:t>
            </a:r>
            <a:r>
              <a:rPr lang="en-US" altLang="ko-KR" dirty="0">
                <a:latin typeface="Ubuntu Condensed"/>
              </a:rPr>
              <a:t>/</a:t>
            </a:r>
            <a:r>
              <a:rPr lang="ko-KR" altLang="en-US" dirty="0">
                <a:latin typeface="Ubuntu Condensed"/>
              </a:rPr>
              <a:t> </a:t>
            </a:r>
            <a:endParaRPr lang="en-US" altLang="ko-KR" dirty="0">
              <a:latin typeface="Ubuntu Condensed"/>
            </a:endParaRPr>
          </a:p>
          <a:p>
            <a:r>
              <a:rPr lang="en-US" altLang="ko-KR" dirty="0">
                <a:latin typeface="Ubuntu Condensed"/>
              </a:rPr>
              <a:t> </a:t>
            </a:r>
            <a:r>
              <a:rPr lang="ko-KR" altLang="en-US" dirty="0" err="1">
                <a:latin typeface="Ubuntu Condensed"/>
              </a:rPr>
              <a:t>단일차원배열이란</a:t>
            </a:r>
            <a:r>
              <a:rPr lang="ko-KR" altLang="en-US" dirty="0">
                <a:latin typeface="Ubuntu Condensed"/>
              </a:rPr>
              <a:t> 한마디로 </a:t>
            </a:r>
            <a:r>
              <a:rPr lang="en-US" altLang="ko-KR" dirty="0">
                <a:latin typeface="Ubuntu Condensed"/>
              </a:rPr>
              <a:t>1</a:t>
            </a:r>
            <a:r>
              <a:rPr lang="ko-KR" altLang="en-US" dirty="0">
                <a:latin typeface="Ubuntu Condensed"/>
              </a:rPr>
              <a:t>차원적인 데이터의 나열입니다</a:t>
            </a:r>
            <a:r>
              <a:rPr lang="en-US" altLang="ko-KR" dirty="0">
                <a:latin typeface="Ubuntu Condensed"/>
              </a:rPr>
              <a:t>.</a:t>
            </a:r>
            <a:r>
              <a:rPr lang="ko-KR" altLang="en-US" dirty="0">
                <a:latin typeface="Ubuntu Condensed"/>
              </a:rPr>
              <a:t> 단일차원배열은 두가지방법으로 선언 가능합니다</a:t>
            </a:r>
            <a:r>
              <a:rPr lang="en-US" altLang="ko-KR" dirty="0">
                <a:latin typeface="Ubuntu Condensed"/>
              </a:rPr>
              <a:t>.</a:t>
            </a:r>
            <a:r>
              <a:rPr lang="ko-KR" altLang="en-US" dirty="0"/>
              <a:t/>
            </a:r>
            <a:br>
              <a:rPr lang="ko-KR" altLang="en-US" dirty="0"/>
            </a:b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7B7AA1-2A09-4155-BA3D-DACB2C1CD715}"/>
              </a:ext>
            </a:extLst>
          </p:cNvPr>
          <p:cNvSpPr/>
          <p:nvPr/>
        </p:nvSpPr>
        <p:spPr>
          <a:xfrm>
            <a:off x="490124" y="2355668"/>
            <a:ext cx="85689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Ubuntu Condensed"/>
              </a:rPr>
              <a:t>1.</a:t>
            </a:r>
            <a:r>
              <a:rPr lang="ko-KR" altLang="en-US" dirty="0">
                <a:latin typeface="Ubuntu Condensed"/>
              </a:rPr>
              <a:t>자료형</a:t>
            </a:r>
            <a:r>
              <a:rPr lang="en-US" altLang="ko-KR" dirty="0">
                <a:latin typeface="Ubuntu Condensed"/>
              </a:rPr>
              <a:t>[] </a:t>
            </a:r>
            <a:r>
              <a:rPr lang="ko-KR" altLang="en-US" dirty="0" err="1">
                <a:latin typeface="Ubuntu Condensed"/>
              </a:rPr>
              <a:t>배열명</a:t>
            </a:r>
            <a:r>
              <a:rPr lang="en-US" altLang="ko-KR" dirty="0">
                <a:latin typeface="Ubuntu Condensed"/>
              </a:rPr>
              <a:t>;</a:t>
            </a:r>
          </a:p>
          <a:p>
            <a:r>
              <a:rPr lang="en-US" altLang="ko-KR" dirty="0">
                <a:latin typeface="Ubuntu Condensed"/>
              </a:rPr>
              <a:t>       </a:t>
            </a:r>
            <a:r>
              <a:rPr lang="ko-KR" altLang="en-US" dirty="0">
                <a:latin typeface="Ubuntu Condensed"/>
              </a:rPr>
              <a:t> </a:t>
            </a:r>
            <a:r>
              <a:rPr lang="en-US" altLang="ko-KR" dirty="0">
                <a:latin typeface="Ubuntu Condensed"/>
              </a:rPr>
              <a:t>int[] arr_1; </a:t>
            </a:r>
          </a:p>
          <a:p>
            <a:r>
              <a:rPr lang="en-US" altLang="ko-KR" dirty="0">
                <a:latin typeface="Ubuntu Condensed"/>
              </a:rPr>
              <a:t>2.</a:t>
            </a:r>
            <a:r>
              <a:rPr lang="ko-KR" altLang="en-US" dirty="0">
                <a:latin typeface="Ubuntu Condensed"/>
              </a:rPr>
              <a:t>자료형 </a:t>
            </a:r>
            <a:r>
              <a:rPr lang="ko-KR" altLang="en-US" dirty="0" err="1">
                <a:latin typeface="Ubuntu Condensed"/>
              </a:rPr>
              <a:t>배열명</a:t>
            </a:r>
            <a:r>
              <a:rPr lang="en-US" altLang="ko-KR" dirty="0">
                <a:latin typeface="Ubuntu Condensed"/>
              </a:rPr>
              <a:t>[];</a:t>
            </a:r>
            <a:r>
              <a:rPr lang="ko-KR" altLang="en-US" dirty="0">
                <a:latin typeface="Ubuntu Condensed"/>
              </a:rPr>
              <a:t> </a:t>
            </a:r>
            <a:endParaRPr lang="en-US" altLang="ko-KR" dirty="0">
              <a:latin typeface="Ubuntu Condensed"/>
            </a:endParaRPr>
          </a:p>
          <a:p>
            <a:pPr lvl="1"/>
            <a:r>
              <a:rPr lang="en-US" altLang="ko-KR" dirty="0">
                <a:latin typeface="Ubuntu Condensed"/>
              </a:rPr>
              <a:t>int</a:t>
            </a:r>
            <a:r>
              <a:rPr lang="ko-KR" altLang="en-US" dirty="0">
                <a:latin typeface="Ubuntu Condensed"/>
              </a:rPr>
              <a:t> </a:t>
            </a:r>
            <a:r>
              <a:rPr lang="en-US" altLang="ko-KR" dirty="0">
                <a:latin typeface="Ubuntu Condensed"/>
              </a:rPr>
              <a:t>arr_2[];</a:t>
            </a:r>
          </a:p>
          <a:p>
            <a:pPr lvl="1"/>
            <a:r>
              <a:rPr lang="en-US" altLang="ko-KR" dirty="0">
                <a:latin typeface="Ubuntu Condensed"/>
              </a:rPr>
              <a:t> // </a:t>
            </a:r>
            <a:r>
              <a:rPr lang="ko-KR" altLang="en-US" dirty="0">
                <a:latin typeface="Ubuntu Condensed"/>
              </a:rPr>
              <a:t>단일 차원 배열은 두가지 방법으로 초기화 가능합니다</a:t>
            </a:r>
            <a:r>
              <a:rPr lang="en-US" altLang="ko-KR" dirty="0">
                <a:latin typeface="Ubuntu Condensed"/>
              </a:rPr>
              <a:t>.</a:t>
            </a:r>
            <a:r>
              <a:rPr lang="ko-KR" altLang="en-US" dirty="0">
                <a:latin typeface="Ubuntu Condensed"/>
              </a:rPr>
              <a:t> </a:t>
            </a:r>
            <a:endParaRPr lang="en-US" altLang="ko-KR" dirty="0">
              <a:latin typeface="Ubuntu Condensed"/>
            </a:endParaRPr>
          </a:p>
          <a:p>
            <a:pPr lvl="1"/>
            <a:r>
              <a:rPr lang="en-US" altLang="ko-KR" dirty="0">
                <a:latin typeface="Ubuntu Condensed"/>
              </a:rPr>
              <a:t>// 1.</a:t>
            </a:r>
            <a:r>
              <a:rPr lang="ko-KR" altLang="en-US" dirty="0" err="1">
                <a:latin typeface="Ubuntu Condensed"/>
              </a:rPr>
              <a:t>배열명</a:t>
            </a:r>
            <a:r>
              <a:rPr lang="ko-KR" altLang="en-US" dirty="0">
                <a:latin typeface="Ubuntu Condensed"/>
              </a:rPr>
              <a:t> </a:t>
            </a:r>
            <a:r>
              <a:rPr lang="en-US" altLang="ko-KR" dirty="0">
                <a:latin typeface="Ubuntu Condensed"/>
              </a:rPr>
              <a:t>= new </a:t>
            </a:r>
            <a:r>
              <a:rPr lang="ko-KR" altLang="en-US" dirty="0">
                <a:latin typeface="Ubuntu Condensed"/>
              </a:rPr>
              <a:t>자료형</a:t>
            </a:r>
            <a:r>
              <a:rPr lang="en-US" altLang="ko-KR" dirty="0">
                <a:latin typeface="Ubuntu Condensed"/>
              </a:rPr>
              <a:t>[</a:t>
            </a:r>
            <a:r>
              <a:rPr lang="ko-KR" altLang="en-US" dirty="0" err="1">
                <a:latin typeface="Ubuntu Condensed"/>
              </a:rPr>
              <a:t>갯수</a:t>
            </a:r>
            <a:r>
              <a:rPr lang="en-US" altLang="ko-KR" dirty="0">
                <a:latin typeface="Ubuntu Condensed"/>
              </a:rPr>
              <a:t>];</a:t>
            </a:r>
            <a:r>
              <a:rPr lang="ko-KR" altLang="en-US" dirty="0">
                <a:latin typeface="Ubuntu Condensed"/>
              </a:rPr>
              <a:t> </a:t>
            </a:r>
            <a:endParaRPr lang="en-US" altLang="ko-KR" dirty="0">
              <a:latin typeface="Ubuntu Condensed"/>
            </a:endParaRPr>
          </a:p>
          <a:p>
            <a:pPr lvl="1"/>
            <a:r>
              <a:rPr lang="en-US" altLang="ko-KR" dirty="0">
                <a:latin typeface="Ubuntu Condensed"/>
              </a:rPr>
              <a:t>         arr_1 =</a:t>
            </a:r>
            <a:r>
              <a:rPr lang="ko-KR" altLang="en-US" dirty="0">
                <a:latin typeface="Ubuntu Condensed"/>
              </a:rPr>
              <a:t> </a:t>
            </a:r>
            <a:r>
              <a:rPr lang="en-US" altLang="ko-KR" dirty="0">
                <a:latin typeface="Ubuntu Condensed"/>
              </a:rPr>
              <a:t>new</a:t>
            </a:r>
            <a:r>
              <a:rPr lang="ko-KR" altLang="en-US" dirty="0">
                <a:latin typeface="Ubuntu Condensed"/>
              </a:rPr>
              <a:t> </a:t>
            </a:r>
            <a:r>
              <a:rPr lang="en-US" altLang="ko-KR" dirty="0">
                <a:latin typeface="Ubuntu Condensed"/>
              </a:rPr>
              <a:t>int[10]; </a:t>
            </a:r>
          </a:p>
          <a:p>
            <a:pPr lvl="1"/>
            <a:r>
              <a:rPr lang="en-US" altLang="ko-KR" dirty="0">
                <a:latin typeface="Ubuntu Condensed"/>
              </a:rPr>
              <a:t>// 2.</a:t>
            </a:r>
            <a:r>
              <a:rPr lang="ko-KR" altLang="en-US" dirty="0" err="1">
                <a:latin typeface="Ubuntu Condensed"/>
              </a:rPr>
              <a:t>배열명</a:t>
            </a:r>
            <a:r>
              <a:rPr lang="ko-KR" altLang="en-US" dirty="0">
                <a:latin typeface="Ubuntu Condensed"/>
              </a:rPr>
              <a:t> </a:t>
            </a:r>
            <a:r>
              <a:rPr lang="en-US" altLang="ko-KR" dirty="0">
                <a:latin typeface="Ubuntu Condensed"/>
              </a:rPr>
              <a:t>= new </a:t>
            </a:r>
            <a:r>
              <a:rPr lang="ko-KR" altLang="en-US" dirty="0">
                <a:latin typeface="Ubuntu Condensed"/>
              </a:rPr>
              <a:t>자료형</a:t>
            </a:r>
            <a:r>
              <a:rPr lang="en-US" altLang="ko-KR" dirty="0">
                <a:latin typeface="Ubuntu Condensed"/>
              </a:rPr>
              <a:t>[]{</a:t>
            </a:r>
            <a:r>
              <a:rPr lang="ko-KR" altLang="en-US" dirty="0">
                <a:latin typeface="Ubuntu Condensed"/>
              </a:rPr>
              <a:t>초기값</a:t>
            </a:r>
            <a:r>
              <a:rPr lang="en-US" altLang="ko-KR" dirty="0">
                <a:latin typeface="Ubuntu Condensed"/>
              </a:rPr>
              <a:t>,</a:t>
            </a:r>
            <a:r>
              <a:rPr lang="ko-KR" altLang="en-US" dirty="0">
                <a:latin typeface="Ubuntu Condensed"/>
              </a:rPr>
              <a:t>초기값</a:t>
            </a:r>
            <a:r>
              <a:rPr lang="en-US" altLang="ko-KR" dirty="0">
                <a:latin typeface="Ubuntu Condensed"/>
              </a:rPr>
              <a:t>...};</a:t>
            </a:r>
          </a:p>
          <a:p>
            <a:pPr lvl="1"/>
            <a:r>
              <a:rPr lang="ko-KR" altLang="en-US" dirty="0">
                <a:latin typeface="Ubuntu Condensed"/>
              </a:rPr>
              <a:t>         </a:t>
            </a:r>
            <a:r>
              <a:rPr lang="en-US" altLang="ko-KR" dirty="0">
                <a:latin typeface="Ubuntu Condensed"/>
              </a:rPr>
              <a:t>arr_2 =</a:t>
            </a:r>
            <a:r>
              <a:rPr lang="ko-KR" altLang="en-US" dirty="0">
                <a:latin typeface="Ubuntu Condensed"/>
              </a:rPr>
              <a:t> </a:t>
            </a:r>
            <a:r>
              <a:rPr lang="en-US" altLang="ko-KR" dirty="0">
                <a:latin typeface="Ubuntu Condensed"/>
              </a:rPr>
              <a:t>new</a:t>
            </a:r>
            <a:r>
              <a:rPr lang="ko-KR" altLang="en-US" dirty="0">
                <a:latin typeface="Ubuntu Condensed"/>
              </a:rPr>
              <a:t> </a:t>
            </a:r>
            <a:r>
              <a:rPr lang="en-US" altLang="ko-KR" dirty="0">
                <a:latin typeface="Ubuntu Condensed"/>
              </a:rPr>
              <a:t>int[] { 1, 2, 3, 4, 5, 6, 7, 8, 9, 10</a:t>
            </a:r>
            <a:r>
              <a:rPr lang="ko-KR" altLang="en-US" dirty="0">
                <a:latin typeface="Ubuntu Condensed"/>
              </a:rPr>
              <a:t> </a:t>
            </a:r>
            <a:r>
              <a:rPr lang="en-US" altLang="ko-KR" dirty="0">
                <a:latin typeface="Ubuntu Condensed"/>
              </a:rPr>
              <a:t>}; // </a:t>
            </a:r>
            <a:r>
              <a:rPr lang="ko-KR" altLang="en-US" dirty="0">
                <a:latin typeface="Ubuntu Condensed"/>
              </a:rPr>
              <a:t>당연히 선언과 초기화를 동시                                </a:t>
            </a:r>
            <a:r>
              <a:rPr lang="en-US" altLang="ko-KR" dirty="0">
                <a:latin typeface="Ubuntu Condensed"/>
              </a:rPr>
              <a:t>	</a:t>
            </a:r>
            <a:r>
              <a:rPr lang="ko-KR" altLang="en-US" dirty="0">
                <a:latin typeface="Ubuntu Condensed"/>
              </a:rPr>
              <a:t>에 할 수 있습니다</a:t>
            </a:r>
            <a:r>
              <a:rPr lang="en-US" altLang="ko-KR" dirty="0">
                <a:latin typeface="Ubuntu Condensed"/>
              </a:rPr>
              <a:t>.</a:t>
            </a:r>
          </a:p>
          <a:p>
            <a:pPr lvl="1"/>
            <a:r>
              <a:rPr lang="ko-KR" altLang="en-US" dirty="0">
                <a:latin typeface="Ubuntu Condensed"/>
              </a:rPr>
              <a:t> </a:t>
            </a:r>
            <a:r>
              <a:rPr lang="en-US" altLang="ko-KR" dirty="0">
                <a:latin typeface="Ubuntu Condensed"/>
              </a:rPr>
              <a:t>// </a:t>
            </a:r>
            <a:r>
              <a:rPr lang="ko-KR" altLang="en-US" dirty="0">
                <a:latin typeface="Ubuntu Condensed"/>
              </a:rPr>
              <a:t>자료형</a:t>
            </a:r>
            <a:r>
              <a:rPr lang="en-US" altLang="ko-KR" dirty="0">
                <a:latin typeface="Ubuntu Condensed"/>
              </a:rPr>
              <a:t>[] </a:t>
            </a:r>
            <a:r>
              <a:rPr lang="ko-KR" altLang="en-US" dirty="0" err="1">
                <a:latin typeface="Ubuntu Condensed"/>
              </a:rPr>
              <a:t>배열명</a:t>
            </a:r>
            <a:r>
              <a:rPr lang="ko-KR" altLang="en-US" dirty="0">
                <a:latin typeface="Ubuntu Condensed"/>
              </a:rPr>
              <a:t> </a:t>
            </a:r>
            <a:r>
              <a:rPr lang="en-US" altLang="ko-KR" dirty="0">
                <a:latin typeface="Ubuntu Condensed"/>
              </a:rPr>
              <a:t>= {</a:t>
            </a:r>
            <a:r>
              <a:rPr lang="ko-KR" altLang="en-US" dirty="0">
                <a:latin typeface="Ubuntu Condensed"/>
              </a:rPr>
              <a:t>초기값</a:t>
            </a:r>
            <a:r>
              <a:rPr lang="en-US" altLang="ko-KR" dirty="0">
                <a:latin typeface="Ubuntu Condensed"/>
              </a:rPr>
              <a:t>,</a:t>
            </a:r>
            <a:r>
              <a:rPr lang="ko-KR" altLang="en-US" dirty="0">
                <a:latin typeface="Ubuntu Condensed"/>
              </a:rPr>
              <a:t>초기값</a:t>
            </a:r>
            <a:r>
              <a:rPr lang="en-US" altLang="ko-KR" dirty="0">
                <a:latin typeface="Ubuntu Condensed"/>
              </a:rPr>
              <a:t>...};</a:t>
            </a:r>
            <a:r>
              <a:rPr lang="ko-KR" altLang="en-US" dirty="0">
                <a:latin typeface="Ubuntu Condensed"/>
              </a:rPr>
              <a:t> </a:t>
            </a:r>
            <a:endParaRPr lang="en-US" altLang="ko-KR" dirty="0">
              <a:latin typeface="Ubuntu Condensed"/>
            </a:endParaRPr>
          </a:p>
          <a:p>
            <a:pPr lvl="1"/>
            <a:r>
              <a:rPr lang="en-US" altLang="ko-KR" dirty="0">
                <a:latin typeface="Ubuntu Condensed"/>
              </a:rPr>
              <a:t>	int[] arr_4 =</a:t>
            </a:r>
            <a:r>
              <a:rPr lang="ko-KR" altLang="en-US" dirty="0">
                <a:latin typeface="Ubuntu Condensed"/>
              </a:rPr>
              <a:t> </a:t>
            </a:r>
            <a:r>
              <a:rPr lang="en-US" altLang="ko-KR" dirty="0">
                <a:latin typeface="Ubuntu Condensed"/>
              </a:rPr>
              <a:t>new</a:t>
            </a:r>
            <a:r>
              <a:rPr lang="ko-KR" altLang="en-US" dirty="0">
                <a:latin typeface="Ubuntu Condensed"/>
              </a:rPr>
              <a:t> </a:t>
            </a:r>
            <a:r>
              <a:rPr lang="en-US" altLang="ko-KR" dirty="0">
                <a:latin typeface="Ubuntu Condensed"/>
              </a:rPr>
              <a:t>int[10]; </a:t>
            </a:r>
          </a:p>
          <a:p>
            <a:pPr lvl="1"/>
            <a:r>
              <a:rPr lang="en-US" altLang="ko-KR" dirty="0">
                <a:latin typeface="Ubuntu Condensed"/>
              </a:rPr>
              <a:t>	int[] arr_3 =</a:t>
            </a:r>
            <a:r>
              <a:rPr lang="ko-KR" altLang="en-US" dirty="0">
                <a:latin typeface="Ubuntu Condensed"/>
              </a:rPr>
              <a:t> </a:t>
            </a:r>
            <a:r>
              <a:rPr lang="en-US" altLang="ko-KR" dirty="0">
                <a:latin typeface="Ubuntu Condensed"/>
              </a:rPr>
              <a:t>{ 1, 2, 3, 4, 5, 6, 7, 8, 9, 10</a:t>
            </a:r>
            <a:r>
              <a:rPr lang="ko-KR" altLang="en-US" dirty="0">
                <a:latin typeface="Ubuntu Condensed"/>
              </a:rPr>
              <a:t> </a:t>
            </a:r>
            <a:r>
              <a:rPr lang="en-US" altLang="ko-KR" dirty="0">
                <a:latin typeface="Ubuntu Condensed"/>
              </a:rPr>
              <a:t>};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2210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사람을 사례로 든 클래스와 객체 사례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431435" y="1327650"/>
            <a:ext cx="8426813" cy="4889337"/>
            <a:chOff x="431435" y="1327650"/>
            <a:chExt cx="8426813" cy="4889337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435" y="2409161"/>
              <a:ext cx="7524941" cy="37154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순서도: 처리 7"/>
            <p:cNvSpPr/>
            <p:nvPr/>
          </p:nvSpPr>
          <p:spPr>
            <a:xfrm>
              <a:off x="3143240" y="1684840"/>
              <a:ext cx="2286016" cy="857256"/>
            </a:xfrm>
            <a:prstGeom prst="flowChartProcess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002060"/>
                  </a:solidFill>
                </a:rPr>
                <a:t>이름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직업</a:t>
              </a:r>
              <a:r>
                <a:rPr lang="en-US" altLang="ko-KR" sz="1200" dirty="0">
                  <a:solidFill>
                    <a:srgbClr val="002060"/>
                  </a:solidFill>
                </a:rPr>
                <a:t>,</a:t>
              </a:r>
              <a:r>
                <a:rPr lang="ko-KR" altLang="en-US" sz="1200" dirty="0">
                  <a:solidFill>
                    <a:srgbClr val="002060"/>
                  </a:solidFill>
                </a:rPr>
                <a:t>나이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성별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혈액형</a:t>
              </a:r>
              <a:endParaRPr lang="en-US" altLang="ko-KR" sz="1200" dirty="0">
                <a:solidFill>
                  <a:srgbClr val="002060"/>
                </a:solidFill>
              </a:endParaRPr>
            </a:p>
            <a:p>
              <a:pPr algn="ctr"/>
              <a:r>
                <a:rPr lang="ko-KR" altLang="en-US" sz="1200" dirty="0">
                  <a:solidFill>
                    <a:srgbClr val="002060"/>
                  </a:solidFill>
                </a:rPr>
                <a:t>밥 먹기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잠자기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말하기</a:t>
              </a:r>
              <a:r>
                <a:rPr lang="en-US" altLang="ko-KR" sz="1200" dirty="0">
                  <a:solidFill>
                    <a:srgbClr val="002060"/>
                  </a:solidFill>
                </a:rPr>
                <a:t>, </a:t>
              </a:r>
              <a:r>
                <a:rPr lang="ko-KR" altLang="en-US" sz="1200" dirty="0">
                  <a:solidFill>
                    <a:srgbClr val="002060"/>
                  </a:solidFill>
                </a:rPr>
                <a:t>걷기</a:t>
              </a:r>
              <a:endParaRPr lang="en-US" altLang="ko-KR" sz="1200" dirty="0">
                <a:solidFill>
                  <a:srgbClr val="00206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857620" y="1327650"/>
              <a:ext cx="10422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클래스</a:t>
              </a:r>
              <a:r>
                <a:rPr lang="en-US" altLang="ko-KR" sz="1200" dirty="0"/>
                <a:t>: </a:t>
              </a:r>
              <a:r>
                <a:rPr lang="ko-KR" altLang="en-US" sz="1200" dirty="0"/>
                <a:t>사람</a:t>
              </a: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919563" y="3717032"/>
              <a:ext cx="7938685" cy="2499955"/>
              <a:chOff x="919563" y="3368719"/>
              <a:chExt cx="7938685" cy="2499955"/>
            </a:xfrm>
          </p:grpSpPr>
          <p:sp>
            <p:nvSpPr>
              <p:cNvPr id="5" name="TextBox 4"/>
              <p:cNvSpPr txBox="1"/>
              <p:nvPr/>
            </p:nvSpPr>
            <p:spPr>
              <a:xfrm>
                <a:off x="6651255" y="5536309"/>
                <a:ext cx="98777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0070C0"/>
                    </a:solidFill>
                  </a:rPr>
                  <a:t>객체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:</a:t>
                </a:r>
                <a:r>
                  <a:rPr lang="ko-KR" altLang="en-US" sz="1200" dirty="0">
                    <a:solidFill>
                      <a:srgbClr val="0070C0"/>
                    </a:solidFill>
                  </a:rPr>
                  <a:t>김미남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7643834" y="3376641"/>
                <a:ext cx="121441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김미남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교수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47</a:t>
                </a: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남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AB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835696" y="3368719"/>
                <a:ext cx="1307544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72000"/>
                <a:r>
                  <a:rPr lang="ko-KR" altLang="en-US" sz="1200" dirty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/>
                  <a:t> 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최승희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/>
                  <a:t> 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의사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/>
                  <a:t> 		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45</a:t>
                </a:r>
              </a:p>
              <a:p>
                <a:pPr defTabSz="72000"/>
                <a:r>
                  <a:rPr lang="ko-KR" altLang="en-US" sz="1200" dirty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/>
                  <a:t> 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여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72000"/>
                <a:r>
                  <a:rPr lang="ko-KR" altLang="en-US" sz="1200" dirty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A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919563" y="5591675"/>
                <a:ext cx="10967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>
                    <a:solidFill>
                      <a:srgbClr val="0070C0"/>
                    </a:solidFill>
                  </a:rPr>
                  <a:t>객체 </a:t>
                </a:r>
                <a:r>
                  <a:rPr lang="en-US" altLang="ko-KR" sz="1200">
                    <a:solidFill>
                      <a:srgbClr val="0070C0"/>
                    </a:solidFill>
                  </a:rPr>
                  <a:t>: </a:t>
                </a:r>
                <a:r>
                  <a:rPr lang="ko-KR" altLang="en-US" sz="1200">
                    <a:solidFill>
                      <a:srgbClr val="0070C0"/>
                    </a:solidFill>
                  </a:rPr>
                  <a:t>최승희</a:t>
                </a:r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679140" y="3376641"/>
                <a:ext cx="133301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이름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 err="1">
                    <a:solidFill>
                      <a:srgbClr val="00B050"/>
                    </a:solidFill>
                  </a:rPr>
                  <a:t>이미녀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직업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골프선수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나이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28</a:t>
                </a: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성별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		</a:t>
                </a:r>
                <a:r>
                  <a:rPr lang="ko-KR" altLang="en-US" sz="1200" dirty="0">
                    <a:solidFill>
                      <a:srgbClr val="00B050"/>
                    </a:solidFill>
                  </a:rPr>
                  <a:t>여</a:t>
                </a:r>
                <a:endParaRPr lang="en-US" altLang="ko-KR" sz="1200" dirty="0">
                  <a:solidFill>
                    <a:srgbClr val="00B050"/>
                  </a:solidFill>
                </a:endParaRPr>
              </a:p>
              <a:p>
                <a:pPr defTabSz="108000"/>
                <a:r>
                  <a:rPr lang="ko-KR" altLang="en-US" sz="1200" dirty="0">
                    <a:solidFill>
                      <a:srgbClr val="002060"/>
                    </a:solidFill>
                  </a:rPr>
                  <a:t>혈액형</a:t>
                </a:r>
                <a:r>
                  <a:rPr lang="en-US" altLang="ko-KR" sz="1200" dirty="0">
                    <a:solidFill>
                      <a:srgbClr val="002060"/>
                    </a:solidFill>
                  </a:rPr>
                  <a:t>	</a:t>
                </a:r>
                <a:r>
                  <a:rPr lang="en-US" altLang="ko-KR" sz="1200" dirty="0">
                    <a:solidFill>
                      <a:srgbClr val="00B050"/>
                    </a:solidFill>
                  </a:rPr>
                  <a:t>O</a:t>
                </a:r>
                <a:endParaRPr lang="ko-KR" altLang="en-US" sz="1200" dirty="0">
                  <a:solidFill>
                    <a:srgbClr val="00B05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648723" y="5558243"/>
                <a:ext cx="109677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dirty="0">
                    <a:solidFill>
                      <a:srgbClr val="0070C0"/>
                    </a:solidFill>
                  </a:rPr>
                  <a:t>객체 </a:t>
                </a:r>
                <a:r>
                  <a:rPr lang="en-US" altLang="ko-KR" sz="1200" dirty="0">
                    <a:solidFill>
                      <a:srgbClr val="0070C0"/>
                    </a:solidFill>
                  </a:rPr>
                  <a:t>: </a:t>
                </a:r>
                <a:r>
                  <a:rPr lang="ko-KR" altLang="en-US" sz="1200" dirty="0" err="1">
                    <a:solidFill>
                      <a:srgbClr val="0070C0"/>
                    </a:solidFill>
                  </a:rPr>
                  <a:t>이미녀</a:t>
                </a:r>
                <a:endParaRPr lang="ko-KR" altLang="en-US" sz="1200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67545" y="1434933"/>
            <a:ext cx="4392488" cy="4440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62" dirty="0"/>
              <a:t>특징</a:t>
            </a:r>
            <a:endParaRPr lang="en-US" altLang="ko-KR" sz="1662" dirty="0"/>
          </a:p>
          <a:p>
            <a:pPr lvl="1"/>
            <a:r>
              <a:rPr lang="en-US" altLang="ko-KR" sz="1662" dirty="0"/>
              <a:t>reference type</a:t>
            </a:r>
          </a:p>
          <a:p>
            <a:pPr lvl="1"/>
            <a:r>
              <a:rPr lang="en-US" altLang="ko-KR" sz="1662" dirty="0"/>
              <a:t>homogeneous collection</a:t>
            </a:r>
          </a:p>
          <a:p>
            <a:pPr lvl="1"/>
            <a:r>
              <a:rPr lang="en-US" altLang="ko-KR" sz="1662" dirty="0"/>
              <a:t>immutable</a:t>
            </a:r>
            <a:endParaRPr lang="ko-KR" altLang="en-US" sz="1662" dirty="0"/>
          </a:p>
          <a:p>
            <a:pPr lvl="1"/>
            <a:endParaRPr lang="en-US" altLang="ko-KR" sz="1662" dirty="0"/>
          </a:p>
          <a:p>
            <a:r>
              <a:rPr lang="ko-KR" altLang="en-US" sz="1662" dirty="0"/>
              <a:t>배열 선언</a:t>
            </a:r>
            <a:r>
              <a:rPr lang="en-US" altLang="ko-KR" sz="1662" dirty="0"/>
              <a:t>(</a:t>
            </a:r>
            <a:r>
              <a:rPr lang="ko-KR" altLang="en-US" sz="1662" dirty="0"/>
              <a:t>크기 명시 못함</a:t>
            </a:r>
            <a:r>
              <a:rPr lang="en-US" altLang="ko-KR" sz="1662" dirty="0"/>
              <a:t>)</a:t>
            </a:r>
          </a:p>
          <a:p>
            <a:pPr lvl="1"/>
            <a:r>
              <a:rPr lang="en-US" altLang="ko-KR" sz="1662" dirty="0" err="1"/>
              <a:t>int</a:t>
            </a:r>
            <a:r>
              <a:rPr lang="en-US" altLang="ko-KR" sz="1662" dirty="0"/>
              <a:t>[] </a:t>
            </a:r>
            <a:r>
              <a:rPr lang="en-US" altLang="ko-KR" sz="1662" dirty="0" err="1"/>
              <a:t>intArr</a:t>
            </a:r>
            <a:r>
              <a:rPr lang="en-US" altLang="ko-KR" sz="1662" dirty="0"/>
              <a:t>;</a:t>
            </a:r>
          </a:p>
          <a:p>
            <a:endParaRPr lang="en-US" altLang="ko-KR" sz="1662" dirty="0"/>
          </a:p>
          <a:p>
            <a:r>
              <a:rPr lang="ko-KR" altLang="en-US" sz="1662" dirty="0"/>
              <a:t>배열 생성</a:t>
            </a:r>
            <a:r>
              <a:rPr lang="en-US" altLang="ko-KR" sz="1662" dirty="0"/>
              <a:t>(</a:t>
            </a:r>
            <a:r>
              <a:rPr lang="ko-KR" altLang="en-US" sz="1662" dirty="0"/>
              <a:t>크기 명시해야 함</a:t>
            </a:r>
            <a:r>
              <a:rPr lang="en-US" altLang="ko-KR" sz="1662" dirty="0"/>
              <a:t>)</a:t>
            </a:r>
          </a:p>
          <a:p>
            <a:pPr lvl="1"/>
            <a:r>
              <a:rPr lang="en-US" altLang="ko-KR" sz="1662" dirty="0" err="1"/>
              <a:t>intArr</a:t>
            </a:r>
            <a:r>
              <a:rPr lang="en-US" altLang="ko-KR" sz="1662" dirty="0"/>
              <a:t> = new </a:t>
            </a:r>
            <a:r>
              <a:rPr lang="en-US" altLang="ko-KR" sz="1662" dirty="0" err="1"/>
              <a:t>int</a:t>
            </a:r>
            <a:r>
              <a:rPr lang="en-US" altLang="ko-KR" sz="1662" dirty="0"/>
              <a:t>[5]; </a:t>
            </a:r>
          </a:p>
          <a:p>
            <a:endParaRPr lang="en-US" altLang="ko-KR" sz="1662" dirty="0"/>
          </a:p>
          <a:p>
            <a:r>
              <a:rPr lang="ko-KR" altLang="en-US" sz="1662" dirty="0"/>
              <a:t>배열 선언과 생성을 동시에 할 수 있음</a:t>
            </a:r>
            <a:endParaRPr lang="en-US" altLang="ko-KR" sz="1662" dirty="0"/>
          </a:p>
          <a:p>
            <a:pPr lvl="1"/>
            <a:r>
              <a:rPr lang="en-US" altLang="ko-KR" sz="1662" dirty="0" err="1"/>
              <a:t>int</a:t>
            </a:r>
            <a:r>
              <a:rPr lang="en-US" altLang="ko-KR" sz="1662" dirty="0"/>
              <a:t>[] </a:t>
            </a:r>
            <a:r>
              <a:rPr lang="en-US" altLang="ko-KR" sz="1662" dirty="0" err="1"/>
              <a:t>intArr</a:t>
            </a:r>
            <a:r>
              <a:rPr lang="en-US" altLang="ko-KR" sz="1662" dirty="0"/>
              <a:t> = new </a:t>
            </a:r>
            <a:r>
              <a:rPr lang="en-US" altLang="ko-KR" sz="1662" dirty="0" err="1"/>
              <a:t>int</a:t>
            </a:r>
            <a:r>
              <a:rPr lang="en-US" altLang="ko-KR" sz="1662" dirty="0"/>
              <a:t>[5];  //</a:t>
            </a:r>
            <a:r>
              <a:rPr lang="ko-KR" altLang="en-US" sz="1662" dirty="0"/>
              <a:t>선호</a:t>
            </a:r>
            <a:endParaRPr lang="en-US" altLang="ko-KR" sz="1662" dirty="0"/>
          </a:p>
          <a:p>
            <a:pPr lvl="1"/>
            <a:r>
              <a:rPr lang="en-US" altLang="ko-KR" sz="1662" dirty="0" err="1"/>
              <a:t>int</a:t>
            </a:r>
            <a:r>
              <a:rPr lang="en-US" altLang="ko-KR" sz="1662" dirty="0"/>
              <a:t>    []</a:t>
            </a:r>
            <a:r>
              <a:rPr lang="en-US" altLang="ko-KR" sz="1662" dirty="0" err="1"/>
              <a:t>intArr</a:t>
            </a:r>
            <a:r>
              <a:rPr lang="en-US" altLang="ko-KR" sz="1662" dirty="0"/>
              <a:t> = new </a:t>
            </a:r>
            <a:r>
              <a:rPr lang="en-US" altLang="ko-KR" sz="1662" dirty="0" err="1"/>
              <a:t>int</a:t>
            </a:r>
            <a:r>
              <a:rPr lang="en-US" altLang="ko-KR" sz="1662" dirty="0"/>
              <a:t>[5];</a:t>
            </a:r>
          </a:p>
          <a:p>
            <a:pPr lvl="1"/>
            <a:r>
              <a:rPr lang="en-US" altLang="ko-KR" sz="1662" dirty="0" err="1"/>
              <a:t>int</a:t>
            </a:r>
            <a:r>
              <a:rPr lang="en-US" altLang="ko-KR" sz="1662" dirty="0"/>
              <a:t> </a:t>
            </a:r>
            <a:r>
              <a:rPr lang="en-US" altLang="ko-KR" sz="1662" dirty="0" err="1"/>
              <a:t>intArr</a:t>
            </a:r>
            <a:r>
              <a:rPr lang="en-US" altLang="ko-KR" sz="1662" dirty="0"/>
              <a:t>[] = new </a:t>
            </a:r>
            <a:r>
              <a:rPr lang="en-US" altLang="ko-KR" sz="1662" dirty="0" err="1"/>
              <a:t>int</a:t>
            </a:r>
            <a:r>
              <a:rPr lang="en-US" altLang="ko-KR" sz="1662" dirty="0"/>
              <a:t>[5];</a:t>
            </a:r>
            <a:endParaRPr lang="ko-KR" altLang="en-US" sz="1662" dirty="0"/>
          </a:p>
          <a:p>
            <a:endParaRPr lang="en-US" altLang="ko-KR" sz="1662" dirty="0"/>
          </a:p>
          <a:p>
            <a:endParaRPr lang="ko-KR" altLang="en-US" sz="1662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2773" y="1501403"/>
            <a:ext cx="5095875" cy="993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096657"/>
            <a:ext cx="3456384" cy="2659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860033" y="2822203"/>
            <a:ext cx="3169457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7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배열 생성 시 배열의 </a:t>
            </a:r>
            <a:r>
              <a:rPr lang="ko-KR" altLang="en-US" sz="1477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타입별</a:t>
            </a:r>
            <a:r>
              <a:rPr lang="ko-KR" altLang="en-US" sz="1477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초기값</a:t>
            </a:r>
          </a:p>
        </p:txBody>
      </p:sp>
    </p:spTree>
    <p:extLst>
      <p:ext uri="{BB962C8B-B14F-4D97-AF65-F5344CB8AC3E}">
        <p14:creationId xmlns:p14="http://schemas.microsoft.com/office/powerpoint/2010/main" val="295302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3.2. </a:t>
            </a:r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pic>
        <p:nvPicPr>
          <p:cNvPr id="1026" name="Picture 2" descr="https://t1.daumcdn.net/cfile/tistory/273DAA4457EB442422">
            <a:extLst>
              <a:ext uri="{FF2B5EF4-FFF2-40B4-BE49-F238E27FC236}">
                <a16:creationId xmlns="" xmlns:a16="http://schemas.microsoft.com/office/drawing/2014/main" id="{BC3B22C4-3761-48B5-A110-B21C7383A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24005"/>
            <a:ext cx="3528392" cy="235226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E41BF48-01E4-42E7-BA8D-4BD75AE50F5F}"/>
              </a:ext>
            </a:extLst>
          </p:cNvPr>
          <p:cNvSpPr/>
          <p:nvPr/>
        </p:nvSpPr>
        <p:spPr>
          <a:xfrm>
            <a:off x="5076056" y="1628800"/>
            <a:ext cx="21766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Ubuntu Condensed"/>
              </a:rPr>
              <a:t>int [] A = new int[10];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7E3F7107-4559-4B00-9E4E-95DDAE504592}"/>
              </a:ext>
            </a:extLst>
          </p:cNvPr>
          <p:cNvSpPr/>
          <p:nvPr/>
        </p:nvSpPr>
        <p:spPr>
          <a:xfrm>
            <a:off x="5111372" y="2348880"/>
            <a:ext cx="18130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A[</a:t>
            </a:r>
            <a:r>
              <a:rPr lang="en-US" altLang="ko-KR" dirty="0">
                <a:solidFill>
                  <a:srgbClr val="0099CC"/>
                </a:solidFill>
                <a:latin typeface="Ubuntu Condensed"/>
              </a:rPr>
              <a:t>0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] </a:t>
            </a:r>
            <a:r>
              <a:rPr lang="en-US" altLang="ko-KR" dirty="0">
                <a:solidFill>
                  <a:srgbClr val="A71D5D"/>
                </a:solidFill>
                <a:latin typeface="Ubuntu Condensed"/>
              </a:rPr>
              <a:t>=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 </a:t>
            </a:r>
            <a:r>
              <a:rPr lang="en-US" altLang="ko-KR" dirty="0">
                <a:solidFill>
                  <a:srgbClr val="0099CC"/>
                </a:solidFill>
                <a:latin typeface="Ubuntu Condensed"/>
              </a:rPr>
              <a:t>101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A[</a:t>
            </a:r>
            <a:r>
              <a:rPr lang="en-US" altLang="ko-KR" dirty="0">
                <a:solidFill>
                  <a:srgbClr val="0099CC"/>
                </a:solidFill>
                <a:latin typeface="Ubuntu Condensed"/>
              </a:rPr>
              <a:t>1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] </a:t>
            </a:r>
            <a:r>
              <a:rPr lang="en-US" altLang="ko-KR" dirty="0">
                <a:solidFill>
                  <a:srgbClr val="A71D5D"/>
                </a:solidFill>
                <a:latin typeface="Ubuntu Condensed"/>
              </a:rPr>
              <a:t>=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 </a:t>
            </a:r>
            <a:r>
              <a:rPr lang="en-US" altLang="ko-KR" dirty="0">
                <a:solidFill>
                  <a:srgbClr val="0099CC"/>
                </a:solidFill>
                <a:latin typeface="Ubuntu Condensed"/>
              </a:rPr>
              <a:t>102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A[</a:t>
            </a:r>
            <a:r>
              <a:rPr lang="en-US" altLang="ko-KR" dirty="0">
                <a:solidFill>
                  <a:srgbClr val="0099CC"/>
                </a:solidFill>
                <a:latin typeface="Ubuntu Condensed"/>
              </a:rPr>
              <a:t>2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] </a:t>
            </a:r>
            <a:r>
              <a:rPr lang="en-US" altLang="ko-KR" dirty="0">
                <a:solidFill>
                  <a:srgbClr val="A71D5D"/>
                </a:solidFill>
                <a:latin typeface="Ubuntu Condensed"/>
              </a:rPr>
              <a:t>=</a:t>
            </a:r>
            <a:r>
              <a:rPr lang="ko-KR" altLang="en-US" dirty="0">
                <a:solidFill>
                  <a:srgbClr val="000000"/>
                </a:solidFill>
                <a:latin typeface="Ubuntu Condensed"/>
              </a:rPr>
              <a:t> </a:t>
            </a:r>
            <a:r>
              <a:rPr lang="en-US" altLang="ko-KR" dirty="0">
                <a:solidFill>
                  <a:srgbClr val="0099CC"/>
                </a:solidFill>
                <a:latin typeface="Ubuntu Condensed"/>
              </a:rPr>
              <a:t>103</a:t>
            </a:r>
            <a:r>
              <a:rPr lang="en-US" altLang="ko-KR" dirty="0">
                <a:solidFill>
                  <a:srgbClr val="000000"/>
                </a:solidFill>
                <a:latin typeface="Ubuntu Condensed"/>
              </a:rPr>
              <a:t>;</a:t>
            </a:r>
          </a:p>
        </p:txBody>
      </p:sp>
      <p:pic>
        <p:nvPicPr>
          <p:cNvPr id="1029" name="Picture 5" descr="https://t1.daumcdn.net/cfile/tistory/2741DF4457EB44241D">
            <a:extLst>
              <a:ext uri="{FF2B5EF4-FFF2-40B4-BE49-F238E27FC236}">
                <a16:creationId xmlns="" xmlns:a16="http://schemas.microsoft.com/office/drawing/2014/main" id="{8002EC3A-5A16-4FCA-9E3D-2BB434DD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933055"/>
            <a:ext cx="3528392" cy="2352261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E1BCEB0-6575-4650-8CD0-741594BCDC41}"/>
              </a:ext>
            </a:extLst>
          </p:cNvPr>
          <p:cNvSpPr/>
          <p:nvPr/>
        </p:nvSpPr>
        <p:spPr>
          <a:xfrm>
            <a:off x="4709560" y="4509120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000" i="1" dirty="0" err="1">
                <a:solidFill>
                  <a:srgbClr val="000000"/>
                </a:solidFill>
                <a:latin typeface="Ubuntu Condensed"/>
              </a:rPr>
              <a:t>short,int,double,float</a:t>
            </a:r>
            <a:r>
              <a:rPr lang="ko-KR" altLang="en-US" sz="2000" i="1" dirty="0">
                <a:solidFill>
                  <a:srgbClr val="000000"/>
                </a:solidFill>
                <a:latin typeface="Ubuntu Condensed"/>
              </a:rPr>
              <a:t>형의 </a:t>
            </a:r>
            <a:r>
              <a:rPr lang="en-US" altLang="ko-KR" sz="2000" i="1" dirty="0">
                <a:solidFill>
                  <a:srgbClr val="000000"/>
                </a:solidFill>
                <a:latin typeface="Ubuntu Condensed"/>
              </a:rPr>
              <a:t>default</a:t>
            </a:r>
            <a:r>
              <a:rPr lang="ko-KR" altLang="en-US" sz="2000" i="1" dirty="0">
                <a:solidFill>
                  <a:srgbClr val="000000"/>
                </a:solidFill>
                <a:latin typeface="Ubuntu Condensed"/>
              </a:rPr>
              <a:t>값은 </a:t>
            </a:r>
            <a:r>
              <a:rPr lang="en-US" altLang="ko-KR" sz="2000" i="1" dirty="0">
                <a:solidFill>
                  <a:srgbClr val="000000"/>
                </a:solidFill>
                <a:latin typeface="Ubuntu Condensed"/>
              </a:rPr>
              <a:t>0</a:t>
            </a:r>
            <a:endParaRPr lang="ko-KR" altLang="en-US" sz="2000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sz="2000" i="1" dirty="0">
                <a:solidFill>
                  <a:srgbClr val="000000"/>
                </a:solidFill>
                <a:latin typeface="Ubuntu Condensed"/>
              </a:rPr>
              <a:t>String </a:t>
            </a:r>
            <a:r>
              <a:rPr lang="ko-KR" altLang="en-US" sz="2000" i="1" dirty="0">
                <a:solidFill>
                  <a:srgbClr val="000000"/>
                </a:solidFill>
                <a:latin typeface="Ubuntu Condensed"/>
              </a:rPr>
              <a:t>형의 </a:t>
            </a:r>
            <a:r>
              <a:rPr lang="en-US" altLang="ko-KR" sz="2000" i="1" dirty="0">
                <a:solidFill>
                  <a:srgbClr val="000000"/>
                </a:solidFill>
                <a:latin typeface="Ubuntu Condensed"/>
              </a:rPr>
              <a:t>default</a:t>
            </a:r>
            <a:r>
              <a:rPr lang="ko-KR" altLang="en-US" sz="2000" i="1" dirty="0">
                <a:solidFill>
                  <a:srgbClr val="000000"/>
                </a:solidFill>
                <a:latin typeface="Ubuntu Condensed"/>
              </a:rPr>
              <a:t>값은 </a:t>
            </a:r>
            <a:r>
              <a:rPr lang="en-US" altLang="ko-KR" sz="2000" i="1" dirty="0">
                <a:solidFill>
                  <a:srgbClr val="000000"/>
                </a:solidFill>
                <a:latin typeface="Ubuntu Condensed"/>
              </a:rPr>
              <a:t>null</a:t>
            </a:r>
            <a:endParaRPr lang="en-US" altLang="ko-KR" sz="2000" dirty="0">
              <a:solidFill>
                <a:srgbClr val="000000"/>
              </a:solidFill>
              <a:latin typeface="Ubuntu Condensed"/>
            </a:endParaRPr>
          </a:p>
          <a:p>
            <a:r>
              <a:rPr lang="en-US" altLang="ko-KR" sz="2000" i="1" dirty="0">
                <a:solidFill>
                  <a:srgbClr val="000000"/>
                </a:solidFill>
                <a:latin typeface="Ubuntu Condensed"/>
              </a:rPr>
              <a:t>char </a:t>
            </a:r>
            <a:r>
              <a:rPr lang="ko-KR" altLang="en-US" sz="2000" i="1" dirty="0">
                <a:solidFill>
                  <a:srgbClr val="000000"/>
                </a:solidFill>
                <a:latin typeface="Ubuntu Condensed"/>
              </a:rPr>
              <a:t>형의 </a:t>
            </a:r>
            <a:r>
              <a:rPr lang="en-US" altLang="ko-KR" sz="2000" i="1" dirty="0">
                <a:solidFill>
                  <a:srgbClr val="000000"/>
                </a:solidFill>
                <a:latin typeface="Ubuntu Condensed"/>
              </a:rPr>
              <a:t>default </a:t>
            </a:r>
            <a:r>
              <a:rPr lang="ko-KR" altLang="en-US" sz="2000" i="1" dirty="0">
                <a:solidFill>
                  <a:srgbClr val="000000"/>
                </a:solidFill>
                <a:latin typeface="Ubuntu Condensed"/>
              </a:rPr>
              <a:t>값은 공백</a:t>
            </a:r>
            <a:endParaRPr lang="ko-KR" altLang="en-US" sz="2000" dirty="0">
              <a:solidFill>
                <a:srgbClr val="000000"/>
              </a:solidFill>
              <a:latin typeface="Ubuntu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42240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Primitive type 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2" y="1502912"/>
            <a:ext cx="7451961" cy="4234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>
            <a:hlinkClick r:id="" action="ppaction://noaction"/>
            <a:extLst>
              <a:ext uri="{FF2B5EF4-FFF2-40B4-BE49-F238E27FC236}">
                <a16:creationId xmlns="" xmlns:a16="http://schemas.microsoft.com/office/drawing/2014/main" id="{52C540A6-BE9A-4C4B-A643-1D80B810AA73}"/>
              </a:ext>
            </a:extLst>
          </p:cNvPr>
          <p:cNvSpPr/>
          <p:nvPr/>
        </p:nvSpPr>
        <p:spPr>
          <a:xfrm>
            <a:off x="8687534" y="5612878"/>
            <a:ext cx="265876" cy="243726"/>
          </a:xfrm>
          <a:prstGeom prst="ellipse">
            <a:avLst/>
          </a:pr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</p:spTree>
    <p:extLst>
      <p:ext uri="{BB962C8B-B14F-4D97-AF65-F5344CB8AC3E}">
        <p14:creationId xmlns:p14="http://schemas.microsoft.com/office/powerpoint/2010/main" val="1368752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Reference type array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43202" y="1567870"/>
            <a:ext cx="7444519" cy="4054604"/>
            <a:chOff x="416496" y="1340768"/>
            <a:chExt cx="8842375" cy="5250408"/>
          </a:xfrm>
        </p:grpSpPr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496" y="1340768"/>
              <a:ext cx="8820150" cy="2257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196" y="3590801"/>
              <a:ext cx="8829675" cy="3000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699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제목 49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Primitive Array &amp; Reference Array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37077" y="1427422"/>
            <a:ext cx="3621504" cy="526297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7030A0"/>
                </a:solidFill>
                <a:latin typeface="+mn-ea"/>
              </a:rPr>
              <a:t>int[] arr;	//</a:t>
            </a:r>
            <a:r>
              <a:rPr lang="ko-KR" altLang="en-US" sz="1600" dirty="0">
                <a:solidFill>
                  <a:srgbClr val="7030A0"/>
                </a:solidFill>
                <a:latin typeface="+mn-ea"/>
              </a:rPr>
              <a:t>배열 선언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+mn-ea"/>
              </a:rPr>
              <a:t>arr = new int[5];	//</a:t>
            </a:r>
            <a:r>
              <a:rPr lang="ko-KR" altLang="en-US" sz="1600" dirty="0">
                <a:solidFill>
                  <a:srgbClr val="7030A0"/>
                </a:solidFill>
                <a:latin typeface="+mn-ea"/>
              </a:rPr>
              <a:t>배열 생성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+mn-ea"/>
              </a:rPr>
              <a:t>//int[] arr = new int[5];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+mn-ea"/>
              </a:rPr>
              <a:t>arr[0]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= 10;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+mn-ea"/>
              </a:rPr>
              <a:t>arr[1]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= 20;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+mn-ea"/>
              </a:rPr>
              <a:t>arr[2]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= 30;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+mn-ea"/>
              </a:rPr>
              <a:t>arr[3]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= 40;</a:t>
            </a:r>
          </a:p>
          <a:p>
            <a:r>
              <a:rPr lang="en-US" altLang="ko-KR" sz="1600" dirty="0">
                <a:solidFill>
                  <a:srgbClr val="7030A0"/>
                </a:solidFill>
                <a:latin typeface="+mn-ea"/>
              </a:rPr>
              <a:t>arr[4]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= 50;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int[] arr2 = </a:t>
            </a:r>
            <a:r>
              <a:rPr lang="en-US" altLang="ko-KR" sz="1600" dirty="0">
                <a:solidFill>
                  <a:schemeClr val="accent3">
                    <a:lumMod val="75000"/>
                  </a:schemeClr>
                </a:solidFill>
                <a:latin typeface="+mn-ea"/>
              </a:rPr>
              <a:t>{100, 200, 300, 400, 500}</a:t>
            </a:r>
            <a:r>
              <a:rPr lang="en-US" altLang="ko-KR" sz="1600" dirty="0">
                <a:solidFill>
                  <a:srgbClr val="0070C0"/>
                </a:solidFill>
                <a:latin typeface="+mn-ea"/>
              </a:rPr>
              <a:t>;</a:t>
            </a: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solidFill>
                  <a:srgbClr val="00B050"/>
                </a:solidFill>
                <a:latin typeface="+mn-ea"/>
              </a:rPr>
              <a:t>Cat[] catArr = new Cat[5];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+mn-ea"/>
              </a:rPr>
              <a:t>catArr[0] </a:t>
            </a:r>
            <a:r>
              <a:rPr lang="en-US" altLang="ko-KR" sz="1600" dirty="0">
                <a:latin typeface="+mn-ea"/>
              </a:rPr>
              <a:t>=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new Cat(3, 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나비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");</a:t>
            </a: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Cat c2 = new Cat(2, 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너비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");</a:t>
            </a: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Cat c3 = new Cat(4, 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누비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");</a:t>
            </a: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Cat c4 = new Cat(5, 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노비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");</a:t>
            </a:r>
          </a:p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Cat c5 = new Cat(10, 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호랑나비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");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+mn-ea"/>
              </a:rPr>
              <a:t>catArr[1]</a:t>
            </a:r>
            <a:r>
              <a:rPr lang="en-US" altLang="ko-KR" sz="1600" dirty="0">
                <a:latin typeface="+mn-ea"/>
              </a:rPr>
              <a:t> = c2;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+mn-ea"/>
              </a:rPr>
              <a:t>catArr[2] </a:t>
            </a:r>
            <a:r>
              <a:rPr lang="en-US" altLang="ko-KR" sz="1600" dirty="0">
                <a:latin typeface="+mn-ea"/>
              </a:rPr>
              <a:t>= c3;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+mn-ea"/>
              </a:rPr>
              <a:t>catArr[3]</a:t>
            </a:r>
            <a:r>
              <a:rPr lang="en-US" altLang="ko-KR" sz="1600" dirty="0">
                <a:latin typeface="+mn-ea"/>
              </a:rPr>
              <a:t> = c4;</a:t>
            </a:r>
          </a:p>
          <a:p>
            <a:r>
              <a:rPr lang="en-US" altLang="ko-KR" sz="1600" dirty="0">
                <a:solidFill>
                  <a:srgbClr val="00B050"/>
                </a:solidFill>
                <a:latin typeface="+mn-ea"/>
              </a:rPr>
              <a:t>catArr[4] </a:t>
            </a:r>
            <a:r>
              <a:rPr lang="en-US" altLang="ko-KR" sz="1600" dirty="0">
                <a:latin typeface="+mn-ea"/>
              </a:rPr>
              <a:t>= c5;</a:t>
            </a:r>
            <a:endParaRPr lang="ko-KR" altLang="en-US" sz="1600" dirty="0">
              <a:latin typeface="+mn-ea"/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4404071" y="1450739"/>
            <a:ext cx="4266221" cy="2067724"/>
            <a:chOff x="4309875" y="1200984"/>
            <a:chExt cx="4266221" cy="2240034"/>
          </a:xfrm>
        </p:grpSpPr>
        <p:grpSp>
          <p:nvGrpSpPr>
            <p:cNvPr id="6" name="그룹 5"/>
            <p:cNvGrpSpPr/>
            <p:nvPr/>
          </p:nvGrpSpPr>
          <p:grpSpPr>
            <a:xfrm>
              <a:off x="4309875" y="1200984"/>
              <a:ext cx="4266221" cy="1881500"/>
              <a:chOff x="4050195" y="188640"/>
              <a:chExt cx="4266221" cy="1881500"/>
            </a:xfrm>
          </p:grpSpPr>
          <p:cxnSp>
            <p:nvCxnSpPr>
              <p:cNvPr id="7" name="직선 연결선 6"/>
              <p:cNvCxnSpPr/>
              <p:nvPr/>
            </p:nvCxnSpPr>
            <p:spPr>
              <a:xfrm>
                <a:off x="4788024" y="752569"/>
                <a:ext cx="0" cy="12961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직선 연결선 7"/>
              <p:cNvCxnSpPr/>
              <p:nvPr/>
            </p:nvCxnSpPr>
            <p:spPr>
              <a:xfrm>
                <a:off x="5724128" y="752569"/>
                <a:ext cx="0" cy="1296144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직사각형 8"/>
              <p:cNvSpPr/>
              <p:nvPr/>
            </p:nvSpPr>
            <p:spPr>
              <a:xfrm>
                <a:off x="4788024" y="1760681"/>
                <a:ext cx="936104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4788024" y="1472649"/>
                <a:ext cx="936104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4788024" y="1184617"/>
                <a:ext cx="936104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12" name="직사각형 11"/>
              <p:cNvSpPr/>
              <p:nvPr/>
            </p:nvSpPr>
            <p:spPr>
              <a:xfrm>
                <a:off x="4788024" y="896585"/>
                <a:ext cx="936104" cy="2880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6228184" y="188640"/>
                <a:ext cx="2088232" cy="1881500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4355976" y="1700808"/>
                <a:ext cx="417102" cy="3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77" dirty="0">
                    <a:solidFill>
                      <a:srgbClr val="7030A0"/>
                    </a:solidFill>
                  </a:rPr>
                  <a:t>arr</a:t>
                </a:r>
                <a:endParaRPr lang="ko-KR" altLang="en-US" sz="1477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264997" y="1412776"/>
                <a:ext cx="521297" cy="3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77" dirty="0">
                    <a:solidFill>
                      <a:srgbClr val="0070C0"/>
                    </a:solidFill>
                  </a:rPr>
                  <a:t>arr2</a:t>
                </a:r>
                <a:endParaRPr lang="ko-KR" altLang="en-US" sz="1477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4050195" y="1143967"/>
                <a:ext cx="697627" cy="346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77" dirty="0">
                    <a:solidFill>
                      <a:srgbClr val="00B050"/>
                    </a:solidFill>
                  </a:rPr>
                  <a:t>catArr</a:t>
                </a:r>
                <a:endParaRPr lang="ko-KR" altLang="en-US" sz="1477" dirty="0">
                  <a:solidFill>
                    <a:srgbClr val="00B050"/>
                  </a:solidFill>
                </a:endParaRPr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6494457" y="1638092"/>
                <a:ext cx="1426864" cy="288032"/>
                <a:chOff x="6372200" y="2564904"/>
                <a:chExt cx="1426864" cy="288032"/>
              </a:xfrm>
            </p:grpSpPr>
            <p:sp>
              <p:nvSpPr>
                <p:cNvPr id="43" name="직사각형 42"/>
                <p:cNvSpPr/>
                <p:nvPr/>
              </p:nvSpPr>
              <p:spPr>
                <a:xfrm>
                  <a:off x="6372200" y="2564904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23" dirty="0">
                      <a:latin typeface="휴먼모음T" pitchFamily="18" charset="-127"/>
                      <a:ea typeface="휴먼모음T" pitchFamily="18" charset="-127"/>
                    </a:rPr>
                    <a:t>10</a:t>
                  </a:r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6660232" y="2564904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23" dirty="0">
                      <a:latin typeface="휴먼모음T" pitchFamily="18" charset="-127"/>
                      <a:ea typeface="휴먼모음T" pitchFamily="18" charset="-127"/>
                    </a:rPr>
                    <a:t>20</a:t>
                  </a:r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45" name="직사각형 44"/>
                <p:cNvSpPr/>
                <p:nvPr/>
              </p:nvSpPr>
              <p:spPr>
                <a:xfrm>
                  <a:off x="6948264" y="2564904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23" dirty="0">
                      <a:latin typeface="휴먼모음T" pitchFamily="18" charset="-127"/>
                      <a:ea typeface="휴먼모음T" pitchFamily="18" charset="-127"/>
                    </a:rPr>
                    <a:t>30</a:t>
                  </a:r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7223000" y="2564904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23" dirty="0">
                      <a:latin typeface="휴먼모음T" pitchFamily="18" charset="-127"/>
                      <a:ea typeface="휴먼모음T" pitchFamily="18" charset="-127"/>
                    </a:rPr>
                    <a:t>40</a:t>
                  </a:r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47" name="직사각형 46"/>
                <p:cNvSpPr/>
                <p:nvPr/>
              </p:nvSpPr>
              <p:spPr>
                <a:xfrm>
                  <a:off x="7511032" y="2564904"/>
                  <a:ext cx="288032" cy="288032"/>
                </a:xfrm>
                <a:prstGeom prst="rect">
                  <a:avLst/>
                </a:prstGeom>
                <a:solidFill>
                  <a:schemeClr val="accent6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23" dirty="0">
                      <a:latin typeface="휴먼모음T" pitchFamily="18" charset="-127"/>
                      <a:ea typeface="휴먼모음T" pitchFamily="18" charset="-127"/>
                    </a:rPr>
                    <a:t>50</a:t>
                  </a:r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</p:grpSp>
          <p:cxnSp>
            <p:nvCxnSpPr>
              <p:cNvPr id="18" name="구부러진 연결선 17"/>
              <p:cNvCxnSpPr/>
              <p:nvPr/>
            </p:nvCxnSpPr>
            <p:spPr>
              <a:xfrm flipV="1">
                <a:off x="5256076" y="1760681"/>
                <a:ext cx="1225085" cy="144016"/>
              </a:xfrm>
              <a:prstGeom prst="curvedConnector3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9" name="그룹 18"/>
              <p:cNvGrpSpPr/>
              <p:nvPr/>
            </p:nvGrpSpPr>
            <p:grpSpPr>
              <a:xfrm>
                <a:off x="6487809" y="1256625"/>
                <a:ext cx="1426864" cy="288032"/>
                <a:chOff x="6372200" y="2564904"/>
                <a:chExt cx="1426864" cy="288032"/>
              </a:xfrm>
            </p:grpSpPr>
            <p:sp>
              <p:nvSpPr>
                <p:cNvPr id="38" name="직사각형 37"/>
                <p:cNvSpPr/>
                <p:nvPr/>
              </p:nvSpPr>
              <p:spPr>
                <a:xfrm>
                  <a:off x="6372200" y="2564904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23" dirty="0">
                      <a:latin typeface="휴먼모음T" pitchFamily="18" charset="-127"/>
                      <a:ea typeface="휴먼모음T" pitchFamily="18" charset="-127"/>
                    </a:rPr>
                    <a:t>100</a:t>
                  </a:r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39" name="직사각형 38"/>
                <p:cNvSpPr/>
                <p:nvPr/>
              </p:nvSpPr>
              <p:spPr>
                <a:xfrm>
                  <a:off x="6660232" y="2564904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23" dirty="0">
                      <a:latin typeface="휴먼모음T" pitchFamily="18" charset="-127"/>
                      <a:ea typeface="휴먼모음T" pitchFamily="18" charset="-127"/>
                    </a:rPr>
                    <a:t>200</a:t>
                  </a:r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40" name="직사각형 39"/>
                <p:cNvSpPr/>
                <p:nvPr/>
              </p:nvSpPr>
              <p:spPr>
                <a:xfrm>
                  <a:off x="6948264" y="2564904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23" dirty="0">
                      <a:latin typeface="휴먼모음T" pitchFamily="18" charset="-127"/>
                      <a:ea typeface="휴먼모음T" pitchFamily="18" charset="-127"/>
                    </a:rPr>
                    <a:t>300</a:t>
                  </a:r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41" name="직사각형 40"/>
                <p:cNvSpPr/>
                <p:nvPr/>
              </p:nvSpPr>
              <p:spPr>
                <a:xfrm>
                  <a:off x="7223000" y="2564904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23" dirty="0">
                      <a:latin typeface="휴먼모음T" pitchFamily="18" charset="-127"/>
                      <a:ea typeface="휴먼모음T" pitchFamily="18" charset="-127"/>
                    </a:rPr>
                    <a:t>400</a:t>
                  </a:r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42" name="직사각형 41"/>
                <p:cNvSpPr/>
                <p:nvPr/>
              </p:nvSpPr>
              <p:spPr>
                <a:xfrm>
                  <a:off x="7511032" y="2564904"/>
                  <a:ext cx="288032" cy="288032"/>
                </a:xfrm>
                <a:prstGeom prst="rect">
                  <a:avLst/>
                </a:prstGeom>
                <a:solidFill>
                  <a:schemeClr val="accent3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en-US" altLang="ko-KR" sz="923" dirty="0">
                      <a:latin typeface="휴먼모음T" pitchFamily="18" charset="-127"/>
                      <a:ea typeface="휴먼모음T" pitchFamily="18" charset="-127"/>
                    </a:rPr>
                    <a:t>500</a:t>
                  </a:r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</p:grpSp>
          <p:cxnSp>
            <p:nvCxnSpPr>
              <p:cNvPr id="20" name="구부러진 연결선 19"/>
              <p:cNvCxnSpPr/>
              <p:nvPr/>
            </p:nvCxnSpPr>
            <p:spPr>
              <a:xfrm flipV="1">
                <a:off x="5289300" y="1400641"/>
                <a:ext cx="1082900" cy="196801"/>
              </a:xfrm>
              <a:prstGeom prst="curvedConnector3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그룹 20"/>
              <p:cNvGrpSpPr/>
              <p:nvPr/>
            </p:nvGrpSpPr>
            <p:grpSpPr>
              <a:xfrm>
                <a:off x="6481161" y="855935"/>
                <a:ext cx="1426864" cy="288032"/>
                <a:chOff x="6372200" y="2564904"/>
                <a:chExt cx="1426864" cy="288032"/>
              </a:xfrm>
            </p:grpSpPr>
            <p:sp>
              <p:nvSpPr>
                <p:cNvPr id="33" name="직사각형 32"/>
                <p:cNvSpPr/>
                <p:nvPr/>
              </p:nvSpPr>
              <p:spPr>
                <a:xfrm>
                  <a:off x="6372200" y="2564904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34" name="직사각형 33"/>
                <p:cNvSpPr/>
                <p:nvPr/>
              </p:nvSpPr>
              <p:spPr>
                <a:xfrm>
                  <a:off x="6660232" y="2564904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6948264" y="2564904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36" name="직사각형 35"/>
                <p:cNvSpPr/>
                <p:nvPr/>
              </p:nvSpPr>
              <p:spPr>
                <a:xfrm>
                  <a:off x="7223000" y="2564904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  <p:sp>
              <p:nvSpPr>
                <p:cNvPr id="37" name="직사각형 36"/>
                <p:cNvSpPr/>
                <p:nvPr/>
              </p:nvSpPr>
              <p:spPr>
                <a:xfrm>
                  <a:off x="7511032" y="2564904"/>
                  <a:ext cx="288032" cy="288032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endParaRPr lang="ko-KR" altLang="en-US" sz="923" dirty="0">
                    <a:latin typeface="휴먼모음T" pitchFamily="18" charset="-127"/>
                    <a:ea typeface="휴먼모음T" pitchFamily="18" charset="-127"/>
                  </a:endParaRPr>
                </a:p>
              </p:txBody>
            </p:sp>
          </p:grpSp>
          <p:cxnSp>
            <p:nvCxnSpPr>
              <p:cNvPr id="22" name="구부러진 연결선 21"/>
              <p:cNvCxnSpPr>
                <a:endCxn id="33" idx="1"/>
              </p:cNvCxnSpPr>
              <p:nvPr/>
            </p:nvCxnSpPr>
            <p:spPr>
              <a:xfrm flipV="1">
                <a:off x="5256076" y="999951"/>
                <a:ext cx="1225085" cy="328682"/>
              </a:xfrm>
              <a:prstGeom prst="curvedConnector3">
                <a:avLst/>
              </a:prstGeom>
              <a:ln w="1905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타원 22"/>
              <p:cNvSpPr/>
              <p:nvPr/>
            </p:nvSpPr>
            <p:spPr>
              <a:xfrm>
                <a:off x="6464191" y="332656"/>
                <a:ext cx="274736" cy="28803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24" name="타원 23"/>
              <p:cNvSpPr/>
              <p:nvPr/>
            </p:nvSpPr>
            <p:spPr>
              <a:xfrm>
                <a:off x="6795785" y="248623"/>
                <a:ext cx="274736" cy="28803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25" name="타원 24"/>
              <p:cNvSpPr/>
              <p:nvPr/>
            </p:nvSpPr>
            <p:spPr>
              <a:xfrm>
                <a:off x="7179731" y="332656"/>
                <a:ext cx="274736" cy="28803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26" name="타원 25"/>
              <p:cNvSpPr/>
              <p:nvPr/>
            </p:nvSpPr>
            <p:spPr>
              <a:xfrm>
                <a:off x="7507755" y="227584"/>
                <a:ext cx="274736" cy="28803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sp>
            <p:nvSpPr>
              <p:cNvPr id="27" name="타원 26"/>
              <p:cNvSpPr/>
              <p:nvPr/>
            </p:nvSpPr>
            <p:spPr>
              <a:xfrm>
                <a:off x="7922355" y="371600"/>
                <a:ext cx="274736" cy="288032"/>
              </a:xfrm>
              <a:prstGeom prst="ellipse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62" dirty="0"/>
              </a:p>
            </p:txBody>
          </p:sp>
          <p:cxnSp>
            <p:nvCxnSpPr>
              <p:cNvPr id="28" name="구부러진 연결선 27"/>
              <p:cNvCxnSpPr>
                <a:endCxn id="23" idx="4"/>
              </p:cNvCxnSpPr>
              <p:nvPr/>
            </p:nvCxnSpPr>
            <p:spPr>
              <a:xfrm rot="16200000" flipV="1">
                <a:off x="6423737" y="798511"/>
                <a:ext cx="379263" cy="23618"/>
              </a:xfrm>
              <a:prstGeom prst="curvedConnector3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구부러진 연결선 28"/>
              <p:cNvCxnSpPr>
                <a:endCxn id="24" idx="4"/>
              </p:cNvCxnSpPr>
              <p:nvPr/>
            </p:nvCxnSpPr>
            <p:spPr>
              <a:xfrm rot="5400000" flipH="1" flipV="1">
                <a:off x="6691533" y="758331"/>
                <a:ext cx="463296" cy="19944"/>
              </a:xfrm>
              <a:prstGeom prst="curvedConnector3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구부러진 연결선 29"/>
              <p:cNvCxnSpPr>
                <a:endCxn id="25" idx="4"/>
              </p:cNvCxnSpPr>
              <p:nvPr/>
            </p:nvCxnSpPr>
            <p:spPr>
              <a:xfrm rot="5400000" flipH="1" flipV="1">
                <a:off x="7069539" y="752391"/>
                <a:ext cx="379263" cy="115858"/>
              </a:xfrm>
              <a:prstGeom prst="curvedConnector3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구부러진 연결선 30"/>
              <p:cNvCxnSpPr>
                <a:endCxn id="26" idx="4"/>
              </p:cNvCxnSpPr>
              <p:nvPr/>
            </p:nvCxnSpPr>
            <p:spPr>
              <a:xfrm rot="5400000" flipH="1" flipV="1">
                <a:off x="7318383" y="673211"/>
                <a:ext cx="484335" cy="169146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구부러진 연결선 31"/>
              <p:cNvCxnSpPr>
                <a:endCxn id="27" idx="4"/>
              </p:cNvCxnSpPr>
              <p:nvPr/>
            </p:nvCxnSpPr>
            <p:spPr>
              <a:xfrm rot="5400000" flipH="1" flipV="1">
                <a:off x="7741706" y="681935"/>
                <a:ext cx="340320" cy="295714"/>
              </a:xfrm>
              <a:prstGeom prst="curvedConnector3">
                <a:avLst/>
              </a:prstGeom>
              <a:ln w="19050">
                <a:solidFill>
                  <a:srgbClr val="0070C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TextBox 47"/>
            <p:cNvSpPr txBox="1"/>
            <p:nvPr/>
          </p:nvSpPr>
          <p:spPr>
            <a:xfrm>
              <a:off x="5184938" y="3063900"/>
              <a:ext cx="685444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dirty="0"/>
                <a:t>Stack</a:t>
              </a:r>
              <a:endParaRPr lang="ko-KR" altLang="en-US" sz="1662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38762" y="3061057"/>
              <a:ext cx="691215" cy="3771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62" dirty="0"/>
                <a:t>Heap</a:t>
              </a:r>
              <a:endParaRPr lang="ko-KR" altLang="en-US" sz="1662" dirty="0"/>
            </a:p>
          </p:txBody>
        </p:sp>
      </p:grpSp>
      <p:sp>
        <p:nvSpPr>
          <p:cNvPr id="52" name="직사각형 51"/>
          <p:cNvSpPr/>
          <p:nvPr/>
        </p:nvSpPr>
        <p:spPr>
          <a:xfrm>
            <a:off x="4752884" y="3819021"/>
            <a:ext cx="3920154" cy="280076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600" b="1" dirty="0"/>
              <a:t>class Cat {</a:t>
            </a:r>
          </a:p>
          <a:p>
            <a:r>
              <a:rPr lang="en-US" altLang="ko-KR" sz="1600" b="1" dirty="0"/>
              <a:t>    int age;</a:t>
            </a:r>
          </a:p>
          <a:p>
            <a:r>
              <a:rPr lang="en-US" altLang="ko-KR" sz="1600" b="1" dirty="0"/>
              <a:t>    String name;</a:t>
            </a:r>
          </a:p>
          <a:p>
            <a:r>
              <a:rPr lang="en-US" altLang="ko-KR" sz="1600" b="1" dirty="0"/>
              <a:t>    Cat(int age, String name) {</a:t>
            </a:r>
          </a:p>
          <a:p>
            <a:r>
              <a:rPr lang="en-US" altLang="ko-KR" sz="1600" b="1" dirty="0"/>
              <a:t>        </a:t>
            </a:r>
            <a:r>
              <a:rPr lang="en-US" altLang="ko-KR" sz="1600" b="1" dirty="0" err="1"/>
              <a:t>this.age</a:t>
            </a:r>
            <a:r>
              <a:rPr lang="en-US" altLang="ko-KR" sz="1600" b="1" dirty="0"/>
              <a:t> = age;</a:t>
            </a:r>
          </a:p>
          <a:p>
            <a:r>
              <a:rPr lang="en-US" altLang="ko-KR" sz="1600" b="1" dirty="0"/>
              <a:t>        this.name = name;</a:t>
            </a:r>
          </a:p>
          <a:p>
            <a:r>
              <a:rPr lang="en-US" altLang="ko-KR" sz="1600" b="1" dirty="0"/>
              <a:t>    }</a:t>
            </a:r>
          </a:p>
          <a:p>
            <a:r>
              <a:rPr lang="en-US" altLang="ko-KR" sz="1600" b="1" dirty="0"/>
              <a:t>    public String toString() {</a:t>
            </a:r>
          </a:p>
          <a:p>
            <a:r>
              <a:rPr lang="en-US" altLang="ko-KR" sz="1600" b="1" dirty="0"/>
              <a:t>        return name + ", " + age;</a:t>
            </a:r>
          </a:p>
          <a:p>
            <a:r>
              <a:rPr lang="en-US" altLang="ko-KR" sz="1600" b="1" dirty="0"/>
              <a:t>    }</a:t>
            </a:r>
          </a:p>
          <a:p>
            <a:r>
              <a:rPr lang="en-US" altLang="ko-KR" sz="1600" b="1" dirty="0"/>
              <a:t>}//end Cat class</a:t>
            </a:r>
          </a:p>
        </p:txBody>
      </p:sp>
    </p:spTree>
    <p:extLst>
      <p:ext uri="{BB962C8B-B14F-4D97-AF65-F5344CB8AC3E}">
        <p14:creationId xmlns:p14="http://schemas.microsoft.com/office/powerpoint/2010/main" val="243109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배열 데이터 수정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961" y="1368463"/>
            <a:ext cx="6202240" cy="457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724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배열 복사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16" y="1634339"/>
            <a:ext cx="8264769" cy="4167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C219B2C-A75C-4757-B4F7-D53F0CBC8BCB}"/>
              </a:ext>
            </a:extLst>
          </p:cNvPr>
          <p:cNvSpPr txBox="1"/>
          <p:nvPr/>
        </p:nvSpPr>
        <p:spPr>
          <a:xfrm>
            <a:off x="1259632" y="3356992"/>
            <a:ext cx="62719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//source</a:t>
            </a:r>
            <a:r>
              <a:rPr lang="ko-KR" altLang="en-US" sz="1600" dirty="0"/>
              <a:t>의 </a:t>
            </a:r>
            <a:r>
              <a:rPr lang="en-US" altLang="ko-KR" sz="1600" dirty="0"/>
              <a:t>0</a:t>
            </a:r>
            <a:r>
              <a:rPr lang="ko-KR" altLang="en-US" sz="1600" dirty="0"/>
              <a:t>번 값을 </a:t>
            </a:r>
            <a:r>
              <a:rPr lang="en-US" altLang="ko-KR" sz="1600" dirty="0" err="1"/>
              <a:t>dest</a:t>
            </a:r>
            <a:r>
              <a:rPr lang="en-US" altLang="ko-KR" sz="1600" dirty="0"/>
              <a:t> 0</a:t>
            </a:r>
            <a:r>
              <a:rPr lang="ko-KR" altLang="en-US" sz="1600" dirty="0"/>
              <a:t>번 값부터 </a:t>
            </a:r>
            <a:r>
              <a:rPr lang="en-US" altLang="ko-KR" sz="1600" dirty="0" err="1"/>
              <a:t>source.length</a:t>
            </a:r>
            <a:r>
              <a:rPr lang="en-US" altLang="ko-KR" sz="1600" dirty="0"/>
              <a:t> </a:t>
            </a:r>
            <a:r>
              <a:rPr lang="ko-KR" altLang="en-US" sz="1600" dirty="0"/>
              <a:t>길이만큼 복사</a:t>
            </a:r>
          </a:p>
        </p:txBody>
      </p:sp>
    </p:spTree>
    <p:extLst>
      <p:ext uri="{BB962C8B-B14F-4D97-AF65-F5344CB8AC3E}">
        <p14:creationId xmlns:p14="http://schemas.microsoft.com/office/powerpoint/2010/main" val="3310333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System.arraycopy()</a:t>
            </a:r>
            <a:endParaRPr lang="ko-KR" altLang="en-US" dirty="0"/>
          </a:p>
        </p:txBody>
      </p:sp>
      <p:sp>
        <p:nvSpPr>
          <p:cNvPr id="39" name="텍스트 개체 틀 3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403649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50</a:t>
            </a:r>
            <a:endParaRPr lang="ko-KR" altLang="en-US" sz="1662" dirty="0"/>
          </a:p>
        </p:txBody>
      </p:sp>
      <p:sp>
        <p:nvSpPr>
          <p:cNvPr id="5" name="직사각형 4"/>
          <p:cNvSpPr/>
          <p:nvPr/>
        </p:nvSpPr>
        <p:spPr>
          <a:xfrm>
            <a:off x="1907704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63</a:t>
            </a:r>
            <a:endParaRPr lang="ko-KR" altLang="en-US" sz="1662" dirty="0"/>
          </a:p>
        </p:txBody>
      </p:sp>
      <p:sp>
        <p:nvSpPr>
          <p:cNvPr id="6" name="직사각형 5"/>
          <p:cNvSpPr/>
          <p:nvPr/>
        </p:nvSpPr>
        <p:spPr>
          <a:xfrm>
            <a:off x="2411761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78</a:t>
            </a:r>
            <a:endParaRPr lang="ko-KR" altLang="en-US" sz="1662" dirty="0"/>
          </a:p>
        </p:txBody>
      </p:sp>
      <p:sp>
        <p:nvSpPr>
          <p:cNvPr id="7" name="직사각형 6"/>
          <p:cNvSpPr/>
          <p:nvPr/>
        </p:nvSpPr>
        <p:spPr>
          <a:xfrm>
            <a:off x="2915817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82</a:t>
            </a:r>
            <a:endParaRPr lang="ko-KR" altLang="en-US" sz="1662" dirty="0"/>
          </a:p>
        </p:txBody>
      </p:sp>
      <p:sp>
        <p:nvSpPr>
          <p:cNvPr id="8" name="직사각형 7"/>
          <p:cNvSpPr/>
          <p:nvPr/>
        </p:nvSpPr>
        <p:spPr>
          <a:xfrm>
            <a:off x="3419872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45</a:t>
            </a:r>
            <a:endParaRPr lang="ko-KR" altLang="en-US" sz="1662" dirty="0"/>
          </a:p>
        </p:txBody>
      </p:sp>
      <p:sp>
        <p:nvSpPr>
          <p:cNvPr id="9" name="직사각형 8"/>
          <p:cNvSpPr/>
          <p:nvPr/>
        </p:nvSpPr>
        <p:spPr>
          <a:xfrm>
            <a:off x="3923929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25</a:t>
            </a:r>
            <a:endParaRPr lang="ko-KR" altLang="en-US" sz="1662" dirty="0"/>
          </a:p>
        </p:txBody>
      </p:sp>
      <p:sp>
        <p:nvSpPr>
          <p:cNvPr id="10" name="직사각형 9"/>
          <p:cNvSpPr/>
          <p:nvPr/>
        </p:nvSpPr>
        <p:spPr>
          <a:xfrm>
            <a:off x="4427985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16</a:t>
            </a:r>
            <a:endParaRPr lang="ko-KR" altLang="en-US" sz="1662" dirty="0"/>
          </a:p>
        </p:txBody>
      </p:sp>
      <p:sp>
        <p:nvSpPr>
          <p:cNvPr id="11" name="직사각형 10"/>
          <p:cNvSpPr/>
          <p:nvPr/>
        </p:nvSpPr>
        <p:spPr>
          <a:xfrm>
            <a:off x="4932040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98</a:t>
            </a:r>
            <a:endParaRPr lang="ko-KR" altLang="en-US" sz="1662" dirty="0"/>
          </a:p>
        </p:txBody>
      </p:sp>
      <p:sp>
        <p:nvSpPr>
          <p:cNvPr id="12" name="직사각형 11"/>
          <p:cNvSpPr/>
          <p:nvPr/>
        </p:nvSpPr>
        <p:spPr>
          <a:xfrm>
            <a:off x="5436097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53</a:t>
            </a:r>
            <a:endParaRPr lang="ko-KR" altLang="en-US" sz="1662" dirty="0"/>
          </a:p>
        </p:txBody>
      </p:sp>
      <p:sp>
        <p:nvSpPr>
          <p:cNvPr id="13" name="직사각형 12"/>
          <p:cNvSpPr/>
          <p:nvPr/>
        </p:nvSpPr>
        <p:spPr>
          <a:xfrm>
            <a:off x="5940153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88</a:t>
            </a:r>
            <a:endParaRPr lang="ko-KR" altLang="en-US" sz="1662" dirty="0"/>
          </a:p>
        </p:txBody>
      </p:sp>
      <p:sp>
        <p:nvSpPr>
          <p:cNvPr id="14" name="직사각형 13"/>
          <p:cNvSpPr/>
          <p:nvPr/>
        </p:nvSpPr>
        <p:spPr>
          <a:xfrm>
            <a:off x="6444208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45</a:t>
            </a:r>
            <a:endParaRPr lang="ko-KR" altLang="en-US" sz="1662" dirty="0"/>
          </a:p>
        </p:txBody>
      </p:sp>
      <p:sp>
        <p:nvSpPr>
          <p:cNvPr id="15" name="직사각형 14"/>
          <p:cNvSpPr/>
          <p:nvPr/>
        </p:nvSpPr>
        <p:spPr>
          <a:xfrm>
            <a:off x="6948265" y="1567870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79</a:t>
            </a:r>
            <a:endParaRPr lang="ko-KR" altLang="en-US" sz="1662" dirty="0"/>
          </a:p>
        </p:txBody>
      </p:sp>
      <p:sp>
        <p:nvSpPr>
          <p:cNvPr id="16" name="직사각형 15"/>
          <p:cNvSpPr/>
          <p:nvPr/>
        </p:nvSpPr>
        <p:spPr>
          <a:xfrm>
            <a:off x="1403649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17" name="직사각형 16"/>
          <p:cNvSpPr/>
          <p:nvPr/>
        </p:nvSpPr>
        <p:spPr>
          <a:xfrm>
            <a:off x="1907704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18" name="직사각형 17"/>
          <p:cNvSpPr/>
          <p:nvPr/>
        </p:nvSpPr>
        <p:spPr>
          <a:xfrm>
            <a:off x="2411761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19" name="직사각형 18"/>
          <p:cNvSpPr/>
          <p:nvPr/>
        </p:nvSpPr>
        <p:spPr>
          <a:xfrm>
            <a:off x="2915817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20" name="직사각형 19"/>
          <p:cNvSpPr/>
          <p:nvPr/>
        </p:nvSpPr>
        <p:spPr>
          <a:xfrm>
            <a:off x="3419872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21" name="직사각형 20"/>
          <p:cNvSpPr/>
          <p:nvPr/>
        </p:nvSpPr>
        <p:spPr>
          <a:xfrm>
            <a:off x="3923929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22" name="직사각형 21"/>
          <p:cNvSpPr/>
          <p:nvPr/>
        </p:nvSpPr>
        <p:spPr>
          <a:xfrm>
            <a:off x="4427985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23" name="직사각형 22"/>
          <p:cNvSpPr/>
          <p:nvPr/>
        </p:nvSpPr>
        <p:spPr>
          <a:xfrm>
            <a:off x="4932040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24" name="직사각형 23"/>
          <p:cNvSpPr/>
          <p:nvPr/>
        </p:nvSpPr>
        <p:spPr>
          <a:xfrm>
            <a:off x="5436097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25" name="직사각형 24"/>
          <p:cNvSpPr/>
          <p:nvPr/>
        </p:nvSpPr>
        <p:spPr>
          <a:xfrm>
            <a:off x="5940153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26" name="직사각형 25"/>
          <p:cNvSpPr/>
          <p:nvPr/>
        </p:nvSpPr>
        <p:spPr>
          <a:xfrm>
            <a:off x="6444208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27" name="직사각형 26"/>
          <p:cNvSpPr/>
          <p:nvPr/>
        </p:nvSpPr>
        <p:spPr>
          <a:xfrm>
            <a:off x="6948265" y="2564904"/>
            <a:ext cx="504056" cy="398814"/>
          </a:xfrm>
          <a:prstGeom prst="rect">
            <a:avLst/>
          </a:prstGeom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28" name="TextBox 27"/>
          <p:cNvSpPr txBox="1"/>
          <p:nvPr/>
        </p:nvSpPr>
        <p:spPr>
          <a:xfrm>
            <a:off x="7668344" y="1634340"/>
            <a:ext cx="816442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dirty="0"/>
              <a:t>source</a:t>
            </a:r>
            <a:endParaRPr lang="ko-KR" altLang="en-US" sz="1662" dirty="0"/>
          </a:p>
        </p:txBody>
      </p:sp>
      <p:sp>
        <p:nvSpPr>
          <p:cNvPr id="29" name="TextBox 28"/>
          <p:cNvSpPr txBox="1"/>
          <p:nvPr/>
        </p:nvSpPr>
        <p:spPr>
          <a:xfrm>
            <a:off x="7668345" y="2564905"/>
            <a:ext cx="593432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dirty="0"/>
              <a:t>dest</a:t>
            </a:r>
            <a:endParaRPr lang="ko-KR" altLang="en-US" sz="1662" dirty="0"/>
          </a:p>
        </p:txBody>
      </p:sp>
      <p:sp>
        <p:nvSpPr>
          <p:cNvPr id="30" name="직사각형 29"/>
          <p:cNvSpPr/>
          <p:nvPr/>
        </p:nvSpPr>
        <p:spPr>
          <a:xfrm>
            <a:off x="1907704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31" name="직사각형 30"/>
          <p:cNvSpPr/>
          <p:nvPr/>
        </p:nvSpPr>
        <p:spPr>
          <a:xfrm>
            <a:off x="2411761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63</a:t>
            </a:r>
            <a:endParaRPr lang="ko-KR" altLang="en-US" sz="1662" dirty="0"/>
          </a:p>
        </p:txBody>
      </p:sp>
      <p:sp>
        <p:nvSpPr>
          <p:cNvPr id="32" name="직사각형 31"/>
          <p:cNvSpPr/>
          <p:nvPr/>
        </p:nvSpPr>
        <p:spPr>
          <a:xfrm>
            <a:off x="2915817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78</a:t>
            </a:r>
            <a:endParaRPr lang="ko-KR" altLang="en-US" sz="1662" dirty="0"/>
          </a:p>
        </p:txBody>
      </p:sp>
      <p:sp>
        <p:nvSpPr>
          <p:cNvPr id="33" name="직사각형 32"/>
          <p:cNvSpPr/>
          <p:nvPr/>
        </p:nvSpPr>
        <p:spPr>
          <a:xfrm>
            <a:off x="3419872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82</a:t>
            </a:r>
            <a:endParaRPr lang="ko-KR" altLang="en-US" sz="1662" dirty="0"/>
          </a:p>
        </p:txBody>
      </p:sp>
      <p:sp>
        <p:nvSpPr>
          <p:cNvPr id="34" name="직사각형 33"/>
          <p:cNvSpPr/>
          <p:nvPr/>
        </p:nvSpPr>
        <p:spPr>
          <a:xfrm>
            <a:off x="3923929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45</a:t>
            </a:r>
            <a:endParaRPr lang="ko-KR" altLang="en-US" sz="1662" dirty="0"/>
          </a:p>
        </p:txBody>
      </p:sp>
      <p:sp>
        <p:nvSpPr>
          <p:cNvPr id="35" name="직사각형 34"/>
          <p:cNvSpPr/>
          <p:nvPr/>
        </p:nvSpPr>
        <p:spPr>
          <a:xfrm>
            <a:off x="4427985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25</a:t>
            </a:r>
            <a:endParaRPr lang="ko-KR" altLang="en-US" sz="1662" dirty="0"/>
          </a:p>
        </p:txBody>
      </p:sp>
      <p:sp>
        <p:nvSpPr>
          <p:cNvPr id="36" name="직사각형 35"/>
          <p:cNvSpPr/>
          <p:nvPr/>
        </p:nvSpPr>
        <p:spPr>
          <a:xfrm>
            <a:off x="4932040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16</a:t>
            </a:r>
            <a:endParaRPr lang="ko-KR" altLang="en-US" sz="1662" dirty="0"/>
          </a:p>
        </p:txBody>
      </p:sp>
      <p:sp>
        <p:nvSpPr>
          <p:cNvPr id="37" name="직사각형 36"/>
          <p:cNvSpPr/>
          <p:nvPr/>
        </p:nvSpPr>
        <p:spPr>
          <a:xfrm>
            <a:off x="5436097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98</a:t>
            </a:r>
            <a:endParaRPr lang="ko-KR" altLang="en-US" sz="1662" dirty="0"/>
          </a:p>
        </p:txBody>
      </p:sp>
      <p:sp>
        <p:nvSpPr>
          <p:cNvPr id="38" name="직사각형 37"/>
          <p:cNvSpPr/>
          <p:nvPr/>
        </p:nvSpPr>
        <p:spPr>
          <a:xfrm>
            <a:off x="5940153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53</a:t>
            </a:r>
            <a:endParaRPr lang="ko-KR" altLang="en-US" sz="1662" dirty="0"/>
          </a:p>
        </p:txBody>
      </p:sp>
      <p:sp>
        <p:nvSpPr>
          <p:cNvPr id="41" name="직사각형 40"/>
          <p:cNvSpPr/>
          <p:nvPr/>
        </p:nvSpPr>
        <p:spPr>
          <a:xfrm>
            <a:off x="6444208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42" name="직사각형 41"/>
          <p:cNvSpPr/>
          <p:nvPr/>
        </p:nvSpPr>
        <p:spPr>
          <a:xfrm>
            <a:off x="6948265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43" name="직사각형 42"/>
          <p:cNvSpPr/>
          <p:nvPr/>
        </p:nvSpPr>
        <p:spPr>
          <a:xfrm>
            <a:off x="1403649" y="3761344"/>
            <a:ext cx="504056" cy="398814"/>
          </a:xfrm>
          <a:prstGeom prst="rect">
            <a:avLst/>
          </a:prstGeom>
          <a:solidFill>
            <a:srgbClr val="FFFF00"/>
          </a:solidFill>
          <a:ln w="12700">
            <a:solidFill>
              <a:schemeClr val="accent2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sz="1662" dirty="0"/>
              <a:t>0</a:t>
            </a:r>
            <a:endParaRPr lang="ko-KR" altLang="en-US" sz="1662" dirty="0"/>
          </a:p>
        </p:txBody>
      </p:sp>
      <p:sp>
        <p:nvSpPr>
          <p:cNvPr id="44" name="TextBox 43"/>
          <p:cNvSpPr txBox="1"/>
          <p:nvPr/>
        </p:nvSpPr>
        <p:spPr>
          <a:xfrm>
            <a:off x="1569876" y="4293097"/>
            <a:ext cx="6378413" cy="1115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dirty="0"/>
              <a:t>System.arraycopy</a:t>
            </a:r>
            <a:r>
              <a:rPr lang="ko-KR" altLang="en-US" sz="1662" dirty="0"/>
              <a:t>를 사용해서 위와 같이 되도록 프로그래밍하면</a:t>
            </a:r>
            <a:r>
              <a:rPr lang="en-US" altLang="ko-KR" sz="1662" dirty="0"/>
              <a:t>?</a:t>
            </a:r>
          </a:p>
          <a:p>
            <a:endParaRPr lang="en-US" altLang="ko-KR" sz="1662" dirty="0"/>
          </a:p>
          <a:p>
            <a:r>
              <a:rPr lang="en-US" altLang="ko-KR" sz="1662" dirty="0"/>
              <a:t>System.arraycopy(source, 1, dest, 2, 8);</a:t>
            </a:r>
          </a:p>
          <a:p>
            <a:endParaRPr lang="ko-KR" altLang="en-US" sz="1662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5EF9FF37-51A8-433D-B00A-3BB7BEF232A6}"/>
              </a:ext>
            </a:extLst>
          </p:cNvPr>
          <p:cNvSpPr/>
          <p:nvPr/>
        </p:nvSpPr>
        <p:spPr>
          <a:xfrm>
            <a:off x="1907704" y="1504569"/>
            <a:ext cx="4032448" cy="525416"/>
          </a:xfrm>
          <a:prstGeom prst="roundRect">
            <a:avLst/>
          </a:prstGeom>
          <a:solidFill>
            <a:srgbClr val="FFCCFF">
              <a:alpha val="23137"/>
            </a:srgbClr>
          </a:solidFill>
          <a:ln>
            <a:solidFill>
              <a:srgbClr val="F86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="" xmlns:a16="http://schemas.microsoft.com/office/drawing/2014/main" id="{246AD4F7-36F4-48AD-82A0-82F3F9D726BA}"/>
              </a:ext>
            </a:extLst>
          </p:cNvPr>
          <p:cNvSpPr/>
          <p:nvPr/>
        </p:nvSpPr>
        <p:spPr>
          <a:xfrm>
            <a:off x="2395080" y="3698043"/>
            <a:ext cx="4032448" cy="525416"/>
          </a:xfrm>
          <a:prstGeom prst="roundRect">
            <a:avLst/>
          </a:prstGeom>
          <a:solidFill>
            <a:srgbClr val="FFCCFF">
              <a:alpha val="23137"/>
            </a:srgbClr>
          </a:solidFill>
          <a:ln>
            <a:solidFill>
              <a:srgbClr val="F86A9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62"/>
          </a:p>
        </p:txBody>
      </p:sp>
      <p:sp>
        <p:nvSpPr>
          <p:cNvPr id="46" name="TextBox 45">
            <a:extLst>
              <a:ext uri="{FF2B5EF4-FFF2-40B4-BE49-F238E27FC236}">
                <a16:creationId xmlns="" xmlns:a16="http://schemas.microsoft.com/office/drawing/2014/main" id="{5749A5C4-6A71-4B9B-9044-2D3F231154D6}"/>
              </a:ext>
            </a:extLst>
          </p:cNvPr>
          <p:cNvSpPr txBox="1"/>
          <p:nvPr/>
        </p:nvSpPr>
        <p:spPr>
          <a:xfrm>
            <a:off x="7668345" y="3790290"/>
            <a:ext cx="713850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dirty="0"/>
              <a:t>result</a:t>
            </a:r>
            <a:endParaRPr lang="ko-KR" altLang="en-US" sz="1662" dirty="0"/>
          </a:p>
        </p:txBody>
      </p:sp>
    </p:spTree>
    <p:extLst>
      <p:ext uri="{BB962C8B-B14F-4D97-AF65-F5344CB8AC3E}">
        <p14:creationId xmlns:p14="http://schemas.microsoft.com/office/powerpoint/2010/main" val="2211474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제목 1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en-US" altLang="ko-KR" dirty="0"/>
              <a:t>Enhanced for loop</a:t>
            </a:r>
            <a:r>
              <a:rPr lang="ko-KR" altLang="en-US" dirty="0"/>
              <a:t>문</a:t>
            </a:r>
          </a:p>
        </p:txBody>
      </p:sp>
      <p:sp>
        <p:nvSpPr>
          <p:cNvPr id="55299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5.2. </a:t>
            </a:r>
            <a:r>
              <a:rPr lang="ko-KR" altLang="en-US" dirty="0" err="1"/>
              <a:t>반복문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899592" y="1332549"/>
            <a:ext cx="6840760" cy="546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2052" indent="-252052"/>
            <a:r>
              <a:rPr lang="ko-KR" altLang="en-US" sz="1477" dirty="0"/>
              <a:t>배열</a:t>
            </a:r>
            <a:r>
              <a:rPr lang="en-US" altLang="ko-KR" sz="1477" dirty="0"/>
              <a:t>, Collection </a:t>
            </a:r>
            <a:r>
              <a:rPr lang="ko-KR" altLang="en-US" sz="1477" dirty="0"/>
              <a:t>객체 등의 내용을 모두 소진하기 위한 용도</a:t>
            </a:r>
            <a:endParaRPr lang="en-US" altLang="ko-KR" sz="1477" dirty="0"/>
          </a:p>
          <a:p>
            <a:pPr marL="252052" indent="-252052"/>
            <a:r>
              <a:rPr lang="en-US" altLang="ko-KR" sz="1477" dirty="0"/>
              <a:t>Java 5 </a:t>
            </a:r>
            <a:r>
              <a:rPr lang="ko-KR" altLang="en-US" sz="1477" dirty="0"/>
              <a:t>버전부터 사용 가능</a:t>
            </a:r>
            <a:endParaRPr lang="en-US" altLang="ko-KR" sz="1477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493" y="1872341"/>
            <a:ext cx="5670959" cy="8164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5" y="2716433"/>
            <a:ext cx="8029575" cy="2848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26" y="5556007"/>
            <a:ext cx="8058150" cy="62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1437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Lotto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3.2. </a:t>
            </a:r>
            <a:r>
              <a:rPr lang="ko-KR" altLang="en-US" dirty="0"/>
              <a:t>배열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5768441" y="4160158"/>
            <a:ext cx="3179430" cy="1240759"/>
          </a:xfrm>
          <a:prstGeom prst="wedgeRoundRectCallout">
            <a:avLst>
              <a:gd name="adj1" fmla="val -53552"/>
              <a:gd name="adj2" fmla="val -41011"/>
              <a:gd name="adj3" fmla="val 1666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4406" tIns="42203" rIns="84406" bIns="4220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477" dirty="0">
                <a:solidFill>
                  <a:schemeClr val="tx1"/>
                </a:solidFill>
              </a:rPr>
              <a:t>1</a:t>
            </a:r>
            <a:r>
              <a:rPr lang="ko-KR" altLang="en-US" sz="1477" dirty="0">
                <a:solidFill>
                  <a:schemeClr val="tx1"/>
                </a:solidFill>
              </a:rPr>
              <a:t>부터</a:t>
            </a:r>
            <a:r>
              <a:rPr lang="en-US" altLang="ko-KR" sz="1477" dirty="0">
                <a:solidFill>
                  <a:schemeClr val="tx1"/>
                </a:solidFill>
              </a:rPr>
              <a:t>45</a:t>
            </a:r>
            <a:r>
              <a:rPr lang="ko-KR" altLang="en-US" sz="1477" dirty="0">
                <a:solidFill>
                  <a:schemeClr val="tx1"/>
                </a:solidFill>
              </a:rPr>
              <a:t>까지 저장된 배열의 값을 </a:t>
            </a:r>
            <a:r>
              <a:rPr lang="en-US" altLang="ko-KR" sz="1477" dirty="0">
                <a:solidFill>
                  <a:schemeClr val="tx1"/>
                </a:solidFill>
              </a:rPr>
              <a:t>0</a:t>
            </a:r>
            <a:r>
              <a:rPr lang="ko-KR" altLang="en-US" sz="1477" dirty="0">
                <a:solidFill>
                  <a:schemeClr val="tx1"/>
                </a:solidFill>
              </a:rPr>
              <a:t>번 방과 </a:t>
            </a:r>
            <a:r>
              <a:rPr lang="en-US" altLang="ko-KR" sz="1477" dirty="0">
                <a:solidFill>
                  <a:schemeClr val="tx1"/>
                </a:solidFill>
              </a:rPr>
              <a:t>N(</a:t>
            </a:r>
            <a:r>
              <a:rPr lang="ko-KR" altLang="en-US" sz="1477" dirty="0">
                <a:solidFill>
                  <a:schemeClr val="tx1"/>
                </a:solidFill>
              </a:rPr>
              <a:t>난수</a:t>
            </a:r>
            <a:r>
              <a:rPr lang="en-US" altLang="ko-KR" sz="1477" dirty="0">
                <a:solidFill>
                  <a:schemeClr val="tx1"/>
                </a:solidFill>
              </a:rPr>
              <a:t>)</a:t>
            </a:r>
            <a:r>
              <a:rPr lang="ko-KR" altLang="en-US" sz="1477" dirty="0">
                <a:solidFill>
                  <a:schemeClr val="tx1"/>
                </a:solidFill>
              </a:rPr>
              <a:t>번 방의 데이터를 교환하는 것을 </a:t>
            </a:r>
            <a:r>
              <a:rPr lang="en-US" altLang="ko-KR" sz="1477" dirty="0">
                <a:solidFill>
                  <a:schemeClr val="tx1"/>
                </a:solidFill>
              </a:rPr>
              <a:t>100</a:t>
            </a:r>
            <a:r>
              <a:rPr lang="ko-KR" altLang="en-US" sz="1477" dirty="0">
                <a:solidFill>
                  <a:schemeClr val="tx1"/>
                </a:solidFill>
              </a:rPr>
              <a:t>번</a:t>
            </a:r>
            <a:r>
              <a:rPr lang="en-US" altLang="ko-KR" sz="1477" dirty="0">
                <a:solidFill>
                  <a:schemeClr val="tx1"/>
                </a:solidFill>
              </a:rPr>
              <a:t>(</a:t>
            </a:r>
            <a:r>
              <a:rPr lang="ko-KR" altLang="en-US" sz="1477" dirty="0">
                <a:solidFill>
                  <a:schemeClr val="tx1"/>
                </a:solidFill>
              </a:rPr>
              <a:t>더 많이 해도 됨</a:t>
            </a:r>
            <a:r>
              <a:rPr lang="en-US" altLang="ko-KR" sz="1477" dirty="0">
                <a:solidFill>
                  <a:schemeClr val="tx1"/>
                </a:solidFill>
              </a:rPr>
              <a:t>) </a:t>
            </a:r>
            <a:r>
              <a:rPr lang="ko-KR" altLang="en-US" sz="1477" dirty="0">
                <a:solidFill>
                  <a:schemeClr val="tx1"/>
                </a:solidFill>
              </a:rPr>
              <a:t>수행한 다음 처음 </a:t>
            </a:r>
            <a:r>
              <a:rPr lang="en-US" altLang="ko-KR" sz="1477" dirty="0">
                <a:solidFill>
                  <a:schemeClr val="tx1"/>
                </a:solidFill>
              </a:rPr>
              <a:t>6</a:t>
            </a:r>
            <a:r>
              <a:rPr lang="ko-KR" altLang="en-US" sz="1477" dirty="0">
                <a:solidFill>
                  <a:schemeClr val="tx1"/>
                </a:solidFill>
              </a:rPr>
              <a:t>개만 출력하는 방법도 있습니다</a:t>
            </a:r>
            <a:r>
              <a:rPr lang="en-US" altLang="ko-KR" sz="1477" dirty="0">
                <a:solidFill>
                  <a:schemeClr val="tx1"/>
                </a:solidFill>
              </a:rPr>
              <a:t>.</a:t>
            </a:r>
            <a:endParaRPr lang="ko-KR" altLang="en-US" sz="1477" dirty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67544" y="1163690"/>
            <a:ext cx="8208911" cy="50798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6531" indent="-316531">
              <a:buFont typeface="+mj-lt"/>
              <a:buAutoNum type="arabicPeriod"/>
            </a:pP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class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Lotto {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public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static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void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main(String[] 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args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 {</a:t>
            </a:r>
          </a:p>
          <a:p>
            <a:pPr marL="316531" indent="-316531">
              <a:buFont typeface="+mj-lt"/>
              <a:buAutoNum type="arabicPeriod"/>
            </a:pPr>
            <a:r>
              <a:rPr lang="sv-SE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sv-SE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sv-SE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[] </a:t>
            </a:r>
            <a:r>
              <a:rPr lang="sv-SE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lotto</a:t>
            </a:r>
            <a:r>
              <a:rPr lang="sv-SE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 {0, 0, 0, 0, 0, 0};</a:t>
            </a:r>
          </a:p>
          <a:p>
            <a:pPr marL="316531" indent="-316531">
              <a:buFont typeface="+mj-lt"/>
              <a:buAutoNum type="arabicPeriod"/>
            </a:pPr>
            <a:r>
              <a:rPr lang="ko-KR" altLang="en-US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index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 0; 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while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true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 {   </a:t>
            </a:r>
            <a:r>
              <a:rPr lang="en-US" altLang="ko-KR" sz="1292" b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ko-KR" altLang="en-US" sz="1292" b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무한루프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rand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 (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)(Math.</a:t>
            </a:r>
            <a:r>
              <a:rPr lang="en-US" altLang="ko-KR" sz="1292" b="1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random() * 45) + 1;</a:t>
            </a:r>
            <a:r>
              <a:rPr lang="en-US" altLang="ko-KR" sz="1292" b="1" i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ko-KR" altLang="en-US" sz="1400"/>
              <a:t/>
            </a:r>
            <a:br>
              <a:rPr lang="ko-KR" altLang="en-US" sz="1400"/>
            </a:br>
            <a:r>
              <a:rPr lang="en-US" altLang="ko-KR" sz="1400"/>
              <a:t>	       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=0;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=0; 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index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rand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== 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lotto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]) {</a:t>
            </a:r>
            <a:r>
              <a:rPr lang="en-US" altLang="ko-KR" sz="1292" b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ko-KR" altLang="en-US" sz="1292" b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추첨된 번호임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   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6531" indent="-316531">
              <a:buFont typeface="+mj-lt"/>
              <a:buAutoNum type="arabicPeriod"/>
            </a:pPr>
            <a:r>
              <a:rPr lang="ko-KR" altLang="en-US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6531" indent="-316531">
              <a:buFont typeface="+mj-lt"/>
              <a:buAutoNum type="arabicPeriod"/>
            </a:pPr>
            <a:r>
              <a:rPr lang="ko-KR" altLang="en-US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6531" indent="-316531">
              <a:buFont typeface="+mj-lt"/>
              <a:buAutoNum type="arabicPeriod"/>
            </a:pPr>
            <a:r>
              <a:rPr lang="ko-KR" altLang="en-US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index</a:t>
            </a:r>
            <a:r>
              <a:rPr lang="ko-KR" altLang="en-US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== 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 {</a:t>
            </a:r>
            <a:r>
              <a:rPr lang="en-US" altLang="ko-KR" sz="1292" b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ko-KR" altLang="en-US" sz="1292" b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추첨된 번호에 있지 않음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    </a:t>
            </a:r>
            <a:r>
              <a:rPr lang="en-US" altLang="ko-KR" sz="1292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lotto</a:t>
            </a: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ko-KR" sz="1292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index</a:t>
            </a: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++] = </a:t>
            </a:r>
            <a:r>
              <a:rPr lang="en-US" altLang="ko-KR" sz="1292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rand</a:t>
            </a: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</a:p>
          <a:p>
            <a:pPr marL="316531" indent="-316531">
              <a:buFont typeface="+mj-lt"/>
              <a:buAutoNum type="arabicPeriod"/>
            </a:pPr>
            <a:r>
              <a:rPr lang="ko-KR" altLang="en-US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if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index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&gt;5)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break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</a:t>
            </a:r>
            <a:r>
              <a:rPr lang="en-US" altLang="ko-KR" sz="1292" b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//6</a:t>
            </a:r>
            <a:r>
              <a:rPr lang="ko-KR" altLang="en-US" sz="1292" b="1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개 번호 추첨이 끝남</a:t>
            </a:r>
          </a:p>
          <a:p>
            <a:pPr marL="316531" indent="-316531">
              <a:buFont typeface="+mj-lt"/>
              <a:buAutoNum type="arabicPeriod"/>
            </a:pPr>
            <a:r>
              <a:rPr lang="ko-KR" altLang="en-US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6531" indent="-316531">
              <a:buFont typeface="+mj-lt"/>
              <a:buAutoNum type="arabicPeriod"/>
            </a:pPr>
            <a:r>
              <a:rPr lang="ko-KR" altLang="en-US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</a:p>
          <a:p>
            <a:pPr marL="316531" indent="-316531">
              <a:buFont typeface="+mj-lt"/>
              <a:buAutoNum type="arabicPeriod"/>
            </a:pPr>
            <a:r>
              <a:rPr lang="ko-KR" altLang="en-US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292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//</a:t>
            </a:r>
            <a:r>
              <a:rPr lang="ko-KR" altLang="en-US" sz="1292">
                <a:solidFill>
                  <a:srgbClr val="3F7F5F"/>
                </a:solidFill>
                <a:latin typeface="Consolas" pitchFamily="49" charset="0"/>
                <a:cs typeface="Consolas" pitchFamily="49" charset="0"/>
              </a:rPr>
              <a:t>결과 출력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for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(</a:t>
            </a:r>
            <a:r>
              <a:rPr lang="en-US" altLang="ko-KR" sz="1292" b="1">
                <a:solidFill>
                  <a:srgbClr val="7F0055"/>
                </a:solidFill>
                <a:latin typeface="Consolas" pitchFamily="49" charset="0"/>
                <a:cs typeface="Consolas" pitchFamily="49" charset="0"/>
              </a:rPr>
              <a:t>int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=0; 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&lt;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lotto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</a:t>
            </a:r>
            <a:r>
              <a:rPr lang="en-US" altLang="ko-KR" sz="1292" b="1">
                <a:solidFill>
                  <a:srgbClr val="0000C0"/>
                </a:solidFill>
                <a:latin typeface="Consolas" pitchFamily="49" charset="0"/>
                <a:cs typeface="Consolas" pitchFamily="49" charset="0"/>
              </a:rPr>
              <a:t>length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; </a:t>
            </a:r>
            <a:r>
              <a:rPr lang="en-US" altLang="ko-KR" sz="1292" b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ko-KR" sz="1292" b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++) {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    System.</a:t>
            </a:r>
            <a:r>
              <a:rPr lang="en-US" altLang="ko-KR" sz="1292" b="1" i="1">
                <a:solidFill>
                  <a:srgbClr val="0000C0"/>
                </a:solidFill>
                <a:latin typeface="Consolas" pitchFamily="49" charset="0"/>
                <a:cs typeface="Consolas" pitchFamily="49" charset="0"/>
              </a:rPr>
              <a:t>out</a:t>
            </a:r>
            <a:r>
              <a:rPr lang="en-US" altLang="ko-KR" sz="1292" b="1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.print(</a:t>
            </a:r>
            <a:r>
              <a:rPr lang="en-US" altLang="ko-KR" sz="1292" b="1" i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lotto</a:t>
            </a:r>
            <a:r>
              <a:rPr lang="en-US" altLang="ko-KR" sz="1292" b="1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[</a:t>
            </a:r>
            <a:r>
              <a:rPr lang="en-US" altLang="ko-KR" sz="1292" b="1" i="1">
                <a:solidFill>
                  <a:srgbClr val="6A3E3E"/>
                </a:solidFill>
                <a:latin typeface="Consolas" pitchFamily="49" charset="0"/>
                <a:cs typeface="Consolas" pitchFamily="49" charset="0"/>
              </a:rPr>
              <a:t>i</a:t>
            </a:r>
            <a:r>
              <a:rPr lang="en-US" altLang="ko-KR" sz="1292" b="1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] + </a:t>
            </a:r>
            <a:r>
              <a:rPr lang="en-US" altLang="ko-KR" sz="1292" b="1" i="1">
                <a:solidFill>
                  <a:srgbClr val="2A00FF"/>
                </a:solidFill>
                <a:latin typeface="Consolas" pitchFamily="49" charset="0"/>
                <a:cs typeface="Consolas" pitchFamily="49" charset="0"/>
              </a:rPr>
              <a:t>"\t"</a:t>
            </a:r>
            <a:r>
              <a:rPr lang="en-US" altLang="ko-KR" sz="1292" b="1" i="1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);</a:t>
            </a:r>
          </a:p>
          <a:p>
            <a:pPr marL="316531" indent="-316531">
              <a:buFont typeface="+mj-lt"/>
              <a:buAutoNum type="arabicPeriod"/>
            </a:pPr>
            <a:r>
              <a:rPr lang="ko-KR" altLang="en-US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    </a:t>
            </a: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6531" indent="-316531">
              <a:buFont typeface="+mj-lt"/>
              <a:buAutoNum type="arabicPeriod"/>
            </a:pPr>
            <a:r>
              <a:rPr lang="ko-KR" altLang="en-US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    </a:t>
            </a: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}</a:t>
            </a:r>
          </a:p>
          <a:p>
            <a:pPr marL="316531" indent="-316531">
              <a:buFont typeface="+mj-lt"/>
              <a:buAutoNum type="arabicPeriod"/>
            </a:pPr>
            <a:r>
              <a:rPr lang="en-US" altLang="ko-KR" sz="1292">
                <a:solidFill>
                  <a:srgbClr val="000000"/>
                </a:solidFill>
                <a:latin typeface="Consolas" pitchFamily="49" charset="0"/>
                <a:cs typeface="Consolas" pitchFamily="49" charset="0"/>
              </a:rPr>
              <a:t>}</a:t>
            </a:r>
            <a:endParaRPr lang="en-US" altLang="ko-KR" sz="1292" dirty="0">
              <a:solidFill>
                <a:srgbClr val="000000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555DE8B7-3F8D-4BB6-B38E-6468BEFCBE71}"/>
              </a:ext>
            </a:extLst>
          </p:cNvPr>
          <p:cNvSpPr/>
          <p:nvPr/>
        </p:nvSpPr>
        <p:spPr>
          <a:xfrm>
            <a:off x="5768441" y="2272704"/>
            <a:ext cx="317943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/>
              <a:t>random</a:t>
            </a:r>
            <a:r>
              <a:rPr lang="ko-KR" altLang="en-US" sz="1200" dirty="0"/>
              <a:t>함수입니다</a:t>
            </a:r>
            <a:r>
              <a:rPr lang="en-US" altLang="ko-KR" sz="1200" dirty="0"/>
              <a:t>.0.0</a:t>
            </a:r>
            <a:r>
              <a:rPr lang="ko-KR" altLang="en-US" sz="1200" dirty="0"/>
              <a:t>부터 </a:t>
            </a:r>
            <a:r>
              <a:rPr lang="en-US" altLang="ko-KR" sz="1200" dirty="0"/>
              <a:t>1.0</a:t>
            </a:r>
            <a:r>
              <a:rPr lang="ko-KR" altLang="en-US" sz="1200" dirty="0"/>
              <a:t>미만까지 난수를 생성합니다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76124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5" y="1340768"/>
            <a:ext cx="6143625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/>
              <a:t>객체 배열 생성 및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53225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57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생성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41</a:t>
            </a:fld>
            <a:endParaRPr lang="ko-KR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87810"/>
            <a:ext cx="8353425" cy="5434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322601" y="3284984"/>
            <a:ext cx="3286148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Person[] pa;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pa = new Person[</a:t>
            </a:r>
            <a:r>
              <a:rPr lang="en-US" altLang="ko-KR" sz="1400" b="1" i="1" dirty="0"/>
              <a:t>10];</a:t>
            </a:r>
          </a:p>
          <a:p>
            <a:pPr defTabSz="180000"/>
            <a:r>
              <a:rPr lang="en-US" altLang="ko-KR" sz="1400" dirty="0"/>
              <a:t>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=0;i&lt;</a:t>
            </a:r>
            <a:r>
              <a:rPr lang="en-US" altLang="ko-KR" sz="1400" i="1" dirty="0" err="1"/>
              <a:t>pa.length;i</a:t>
            </a:r>
            <a:r>
              <a:rPr lang="en-US" altLang="ko-KR" sz="1400" i="1" dirty="0"/>
              <a:t>++) {</a:t>
            </a:r>
          </a:p>
          <a:p>
            <a:pPr defTabSz="180000"/>
            <a:r>
              <a:rPr lang="en-US" altLang="ko-KR" sz="1400" dirty="0"/>
              <a:t>		pa[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 = new Person();</a:t>
            </a:r>
          </a:p>
          <a:p>
            <a:pPr defTabSz="180000"/>
            <a:r>
              <a:rPr lang="en-US" altLang="ko-KR" sz="1400" dirty="0"/>
              <a:t>		pa[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].age = 30 +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=0;i&lt;</a:t>
            </a:r>
            <a:r>
              <a:rPr lang="en-US" altLang="ko-KR" sz="1400" i="1" dirty="0" err="1"/>
              <a:t>pa.length;i</a:t>
            </a:r>
            <a:r>
              <a:rPr lang="en-US" altLang="ko-KR" sz="1400" i="1" dirty="0"/>
              <a:t>++)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(pa[</a:t>
            </a:r>
            <a:r>
              <a:rPr lang="en-US" altLang="ko-KR" sz="1400" dirty="0" err="1"/>
              <a:t>i</a:t>
            </a:r>
            <a:r>
              <a:rPr lang="en-US" altLang="ko-KR" sz="1400" dirty="0"/>
              <a:t>].age+” “);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345" y="6021288"/>
            <a:ext cx="330440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30 31 32 33 34 35 36 37 38 39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6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4-3 : </a:t>
            </a:r>
            <a:r>
              <a:rPr lang="ko-KR" altLang="en-US" dirty="0"/>
              <a:t>객체 배열 생성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84160" y="836712"/>
            <a:ext cx="782552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java.util.Scanner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이용하여 상품을 입력 받아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객체를 생성하고 이들을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 배열에 저장하라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상품 즉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Goods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객체를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개 입력 받으면 이들을 모두 화면에 출력하라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496" y="1760042"/>
            <a:ext cx="4385683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GoodsArray</a:t>
            </a:r>
            <a:r>
              <a:rPr lang="en-US" altLang="ko-KR" sz="1200" dirty="0"/>
              <a:t> {</a:t>
            </a:r>
            <a:endParaRPr lang="ko-KR" altLang="en-US" sz="1200" dirty="0"/>
          </a:p>
          <a:p>
            <a:pPr defTabSz="18000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Goods [] </a:t>
            </a:r>
            <a:r>
              <a:rPr lang="en-US" altLang="ko-KR" sz="1200" b="1" dirty="0" err="1"/>
              <a:t>goodsArray</a:t>
            </a:r>
            <a:r>
              <a:rPr lang="en-US" altLang="ko-KR" sz="1200" b="1" dirty="0"/>
              <a:t>;</a:t>
            </a:r>
          </a:p>
          <a:p>
            <a:pPr defTabSz="180000"/>
            <a:r>
              <a:rPr lang="en-US" altLang="ko-KR" sz="1200" b="1" dirty="0"/>
              <a:t>		</a:t>
            </a:r>
            <a:r>
              <a:rPr lang="en-US" altLang="ko-KR" sz="1200" b="1" dirty="0" err="1"/>
              <a:t>goodsArray</a:t>
            </a:r>
            <a:r>
              <a:rPr lang="en-US" altLang="ko-KR" sz="1200" b="1" dirty="0"/>
              <a:t> = new Goods [3];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         Scanner s = new Scanner(System.</a:t>
            </a:r>
            <a:r>
              <a:rPr lang="en-US" altLang="ko-KR" sz="1200" i="1" dirty="0"/>
              <a:t>in);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goodsArray.length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String name = </a:t>
            </a:r>
            <a:r>
              <a:rPr lang="en-US" altLang="ko-KR" sz="1200" dirty="0" err="1"/>
              <a:t>s.next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price = </a:t>
            </a:r>
            <a:r>
              <a:rPr lang="en-US" altLang="ko-KR" sz="1200" dirty="0" err="1"/>
              <a:t>s.nextInt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n = </a:t>
            </a:r>
            <a:r>
              <a:rPr lang="en-US" altLang="ko-KR" sz="1200" dirty="0" err="1"/>
              <a:t>s.nextInt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sold = </a:t>
            </a:r>
            <a:r>
              <a:rPr lang="en-US" altLang="ko-KR" sz="1200" dirty="0" err="1"/>
              <a:t>s.nextInt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b="1" dirty="0" err="1"/>
              <a:t>goodsArray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new Goods(name, price, n, sold);</a:t>
            </a:r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	</a:t>
            </a:r>
          </a:p>
          <a:p>
            <a:pPr defTabSz="180000"/>
            <a:r>
              <a:rPr lang="en-US" altLang="ko-KR" sz="1200" dirty="0"/>
              <a:t>		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goodsArray.length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/>
              <a:t>			</a:t>
            </a:r>
            <a:r>
              <a:rPr lang="en-US" altLang="ko-KR" sz="1200" dirty="0" err="1" smtClean="0"/>
              <a:t>goodsArray</a:t>
            </a:r>
            <a:r>
              <a:rPr lang="en-US" altLang="ko-KR" sz="1200" dirty="0" smtClean="0"/>
              <a:t>[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].</a:t>
            </a:r>
            <a:r>
              <a:rPr lang="en-US" altLang="ko-KR" sz="1200" dirty="0" err="1" smtClean="0"/>
              <a:t>printGoods</a:t>
            </a:r>
            <a:r>
              <a:rPr lang="en-US" altLang="ko-KR" sz="1200" dirty="0" smtClean="0"/>
              <a:t>();</a:t>
            </a:r>
            <a:endParaRPr lang="en-US" altLang="ko-KR" sz="1200" i="1" dirty="0"/>
          </a:p>
          <a:p>
            <a:pPr defTabSz="180000"/>
            <a:r>
              <a:rPr lang="en-US" altLang="ko-KR" sz="1200" dirty="0"/>
              <a:t>		}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521771" y="1760042"/>
            <a:ext cx="454331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class Goods {</a:t>
            </a:r>
          </a:p>
          <a:p>
            <a:pPr defTabSz="180000"/>
            <a:r>
              <a:rPr lang="en-US" altLang="ko-KR" sz="1200" dirty="0"/>
              <a:t>	private String name;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price;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numberOfStock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sold;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/>
              <a:t>	Goods(String n,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nStack</a:t>
            </a:r>
            <a:r>
              <a:rPr lang="en-US" altLang="ko-KR" sz="1200" dirty="0"/>
              <a:t>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s) {</a:t>
            </a:r>
          </a:p>
          <a:p>
            <a:pPr defTabSz="180000"/>
            <a:r>
              <a:rPr lang="en-US" altLang="ko-KR" sz="1200" dirty="0"/>
              <a:t>		name = n;</a:t>
            </a:r>
          </a:p>
          <a:p>
            <a:pPr defTabSz="180000"/>
            <a:r>
              <a:rPr lang="en-US" altLang="ko-KR" sz="1200" dirty="0"/>
              <a:t>		price = p;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numberOfStock</a:t>
            </a:r>
            <a:r>
              <a:rPr lang="en-US" altLang="ko-KR" sz="1200" dirty="0"/>
              <a:t> = </a:t>
            </a:r>
            <a:r>
              <a:rPr lang="en-US" altLang="ko-KR" sz="1200" dirty="0" err="1"/>
              <a:t>nStock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		sold = s;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	String </a:t>
            </a:r>
            <a:r>
              <a:rPr lang="en-US" altLang="ko-KR" sz="1200" dirty="0" err="1"/>
              <a:t>getName</a:t>
            </a:r>
            <a:r>
              <a:rPr lang="en-US" altLang="ko-KR" sz="1200" dirty="0"/>
              <a:t>() {return name;}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getPrice</a:t>
            </a:r>
            <a:r>
              <a:rPr lang="en-US" altLang="ko-KR" sz="1200" dirty="0"/>
              <a:t>() {return price;}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getNumberOfStock</a:t>
            </a:r>
            <a:r>
              <a:rPr lang="en-US" altLang="ko-KR" sz="1200" dirty="0"/>
              <a:t>() {return </a:t>
            </a:r>
            <a:r>
              <a:rPr lang="en-US" altLang="ko-KR" sz="1200" dirty="0" err="1"/>
              <a:t>numberOfStock</a:t>
            </a:r>
            <a:r>
              <a:rPr lang="en-US" altLang="ko-KR" sz="1200" dirty="0"/>
              <a:t>;}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getSold</a:t>
            </a:r>
            <a:r>
              <a:rPr lang="en-US" altLang="ko-KR" sz="1200" dirty="0"/>
              <a:t>() {return sold</a:t>
            </a:r>
            <a:r>
              <a:rPr lang="en-US" altLang="ko-KR" sz="1200" dirty="0" smtClean="0"/>
              <a:t>;}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void </a:t>
            </a:r>
            <a:r>
              <a:rPr lang="en-US" altLang="ko-KR" sz="1200" dirty="0" err="1" smtClean="0"/>
              <a:t>printGoods</a:t>
            </a:r>
            <a:r>
              <a:rPr lang="en-US" altLang="ko-KR" sz="1200" dirty="0" smtClean="0"/>
              <a:t>(){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</a:t>
            </a:r>
            <a:r>
              <a:rPr lang="en-US" altLang="ko-KR" sz="1200" i="1" dirty="0" err="1" smtClean="0"/>
              <a:t>out.print</a:t>
            </a:r>
            <a:r>
              <a:rPr lang="en-US" altLang="ko-KR" sz="1200" i="1" dirty="0"/>
              <a:t>(</a:t>
            </a:r>
            <a:r>
              <a:rPr lang="en-US" altLang="ko-KR" sz="1200" i="1" dirty="0" err="1" smtClean="0"/>
              <a:t>getName</a:t>
            </a:r>
            <a:r>
              <a:rPr lang="en-US" altLang="ko-KR" sz="1200" i="1" dirty="0"/>
              <a:t>()+" </a:t>
            </a:r>
            <a:r>
              <a:rPr lang="en-US" altLang="ko-KR" sz="1200" i="1" dirty="0" smtClean="0"/>
              <a:t>“+</a:t>
            </a:r>
            <a:r>
              <a:rPr lang="en-US" altLang="ko-KR" sz="1200" i="1" dirty="0" err="1" smtClean="0"/>
              <a:t>getPrice</a:t>
            </a:r>
            <a:r>
              <a:rPr lang="en-US" altLang="ko-KR" sz="1200" i="1" dirty="0" smtClean="0"/>
              <a:t>() + “ “ + </a:t>
            </a:r>
            <a:r>
              <a:rPr lang="en-US" altLang="ko-KR" sz="1200" i="1" dirty="0" err="1" smtClean="0"/>
              <a:t>getNumberOfStock</a:t>
            </a:r>
            <a:r>
              <a:rPr lang="en-US" altLang="ko-KR" sz="1200" i="1" dirty="0" smtClean="0"/>
              <a:t>() + “ “ </a:t>
            </a:r>
            <a:r>
              <a:rPr lang="en-US" altLang="ko-KR" sz="1200" i="1" dirty="0" err="1" smtClean="0"/>
              <a:t>getSold</a:t>
            </a:r>
            <a:r>
              <a:rPr lang="en-US" altLang="ko-KR" sz="1200" i="1" dirty="0" smtClean="0"/>
              <a:t>());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   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725834" y="5949280"/>
            <a:ext cx="2000248" cy="12003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rgbClr val="00B050"/>
                </a:solidFill>
              </a:rPr>
              <a:t>콜라 </a:t>
            </a:r>
            <a:r>
              <a:rPr lang="en-US" altLang="ko-KR" sz="1200" dirty="0">
                <a:solidFill>
                  <a:srgbClr val="00B050"/>
                </a:solidFill>
              </a:rPr>
              <a:t>500 10 20</a:t>
            </a:r>
          </a:p>
          <a:p>
            <a:r>
              <a:rPr lang="ko-KR" altLang="en-US" sz="1200" dirty="0">
                <a:solidFill>
                  <a:srgbClr val="00B050"/>
                </a:solidFill>
              </a:rPr>
              <a:t>사이다 </a:t>
            </a:r>
            <a:r>
              <a:rPr lang="en-US" altLang="ko-KR" sz="1200" dirty="0">
                <a:solidFill>
                  <a:srgbClr val="00B050"/>
                </a:solidFill>
              </a:rPr>
              <a:t>1000 20 30</a:t>
            </a:r>
          </a:p>
          <a:p>
            <a:r>
              <a:rPr lang="ko-KR" altLang="en-US" sz="1200" dirty="0">
                <a:solidFill>
                  <a:srgbClr val="00B050"/>
                </a:solidFill>
              </a:rPr>
              <a:t>맥주 </a:t>
            </a:r>
            <a:r>
              <a:rPr lang="en-US" altLang="ko-KR" sz="1200" dirty="0">
                <a:solidFill>
                  <a:srgbClr val="00B050"/>
                </a:solidFill>
              </a:rPr>
              <a:t>2000 30 50</a:t>
            </a:r>
          </a:p>
          <a:p>
            <a:r>
              <a:rPr lang="ko-KR" altLang="en-US" sz="1200" dirty="0"/>
              <a:t>콜라 </a:t>
            </a:r>
            <a:r>
              <a:rPr lang="en-US" altLang="ko-KR" sz="1200" dirty="0"/>
              <a:t>500 10 20</a:t>
            </a:r>
          </a:p>
          <a:p>
            <a:r>
              <a:rPr lang="ko-KR" altLang="en-US" sz="1200" dirty="0"/>
              <a:t>사이다 </a:t>
            </a:r>
            <a:r>
              <a:rPr lang="en-US" altLang="ko-KR" sz="1200" dirty="0"/>
              <a:t>1000 20 30</a:t>
            </a:r>
          </a:p>
          <a:p>
            <a:r>
              <a:rPr lang="ko-KR" altLang="en-US" sz="1200" dirty="0"/>
              <a:t>맥주 </a:t>
            </a:r>
            <a:r>
              <a:rPr lang="en-US" altLang="ko-KR" sz="1200" dirty="0"/>
              <a:t>2000 30 50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7380312" y="6471402"/>
            <a:ext cx="1008112" cy="360040"/>
          </a:xfrm>
          <a:prstGeom prst="wedgeRoundRectCallout">
            <a:avLst>
              <a:gd name="adj1" fmla="val -139607"/>
              <a:gd name="adj2" fmla="val -7062"/>
              <a:gd name="adj3" fmla="val 16667"/>
            </a:avLst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키 입력 부분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44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배열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다차원배열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3.2. </a:t>
            </a:r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179AA8D-46D9-4814-9F9F-F2CC5E56C0C2}"/>
              </a:ext>
            </a:extLst>
          </p:cNvPr>
          <p:cNvSpPr/>
          <p:nvPr/>
        </p:nvSpPr>
        <p:spPr>
          <a:xfrm>
            <a:off x="467544" y="1453562"/>
            <a:ext cx="799263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Ubuntu Condensed"/>
              </a:rPr>
              <a:t>/* </a:t>
            </a:r>
            <a:r>
              <a:rPr lang="ko-KR" altLang="en-US" dirty="0">
                <a:latin typeface="Ubuntu Condensed"/>
              </a:rPr>
              <a:t>다차원배열 *</a:t>
            </a:r>
            <a:r>
              <a:rPr lang="en-US" altLang="ko-KR" dirty="0">
                <a:latin typeface="Ubuntu Condensed"/>
              </a:rPr>
              <a:t>/</a:t>
            </a:r>
            <a:r>
              <a:rPr lang="ko-KR" altLang="en-US" dirty="0">
                <a:latin typeface="Ubuntu Condensed"/>
              </a:rPr>
              <a:t> </a:t>
            </a:r>
            <a:endParaRPr lang="en-US" altLang="ko-KR" dirty="0">
              <a:latin typeface="Ubuntu Condensed"/>
            </a:endParaRPr>
          </a:p>
          <a:p>
            <a:r>
              <a:rPr lang="en-US" altLang="ko-KR" dirty="0">
                <a:latin typeface="Ubuntu Condensed"/>
              </a:rPr>
              <a:t> </a:t>
            </a:r>
            <a:r>
              <a:rPr lang="ko-KR" altLang="en-US" dirty="0"/>
              <a:t>다차원 배열에는 대표적으로 이중배열이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선언 </a:t>
            </a:r>
            <a:r>
              <a:rPr lang="en-US" altLang="ko-KR" dirty="0"/>
              <a:t>: </a:t>
            </a:r>
            <a:r>
              <a:rPr lang="ko-KR" altLang="en-US" dirty="0"/>
              <a:t>자료형</a:t>
            </a:r>
            <a:r>
              <a:rPr lang="en-US" altLang="ko-KR" dirty="0"/>
              <a:t>[][] </a:t>
            </a:r>
            <a:r>
              <a:rPr lang="ko-KR" altLang="en-US" dirty="0" err="1"/>
              <a:t>배열명</a:t>
            </a:r>
            <a:r>
              <a:rPr lang="en-US" altLang="ko-KR" dirty="0"/>
              <a:t>;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F7B7AA1-2A09-4155-BA3D-DACB2C1CD715}"/>
              </a:ext>
            </a:extLst>
          </p:cNvPr>
          <p:cNvSpPr/>
          <p:nvPr/>
        </p:nvSpPr>
        <p:spPr>
          <a:xfrm>
            <a:off x="490124" y="2355668"/>
            <a:ext cx="856895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자료형</a:t>
            </a:r>
            <a:r>
              <a:rPr lang="en-US" altLang="ko-KR" dirty="0"/>
              <a:t>[][] </a:t>
            </a:r>
            <a:r>
              <a:rPr lang="ko-KR" altLang="en-US" dirty="0" err="1"/>
              <a:t>배열명</a:t>
            </a:r>
            <a:r>
              <a:rPr lang="en-US" altLang="ko-KR" dirty="0"/>
              <a:t>;</a:t>
            </a:r>
          </a:p>
          <a:p>
            <a:r>
              <a:rPr lang="en-US" altLang="ko-KR" dirty="0"/>
              <a:t>	double[][] arr_double_1; </a:t>
            </a:r>
          </a:p>
          <a:p>
            <a:r>
              <a:rPr lang="en-US" altLang="ko-KR" dirty="0"/>
              <a:t>2. </a:t>
            </a:r>
            <a:r>
              <a:rPr lang="ko-KR" altLang="en-US" dirty="0"/>
              <a:t>자료형 </a:t>
            </a:r>
            <a:r>
              <a:rPr lang="en-US" altLang="ko-KR" dirty="0"/>
              <a:t>[] </a:t>
            </a:r>
            <a:r>
              <a:rPr lang="ko-KR" altLang="en-US" dirty="0" err="1"/>
              <a:t>배열명</a:t>
            </a:r>
            <a:r>
              <a:rPr lang="ko-KR" altLang="en-US" dirty="0"/>
              <a:t> </a:t>
            </a:r>
            <a:r>
              <a:rPr lang="en-US" altLang="ko-KR" dirty="0"/>
              <a:t>[];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double[] arr_double_2[]; 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자료형 </a:t>
            </a:r>
            <a:r>
              <a:rPr lang="ko-KR" altLang="en-US" dirty="0" err="1"/>
              <a:t>배열명</a:t>
            </a:r>
            <a:r>
              <a:rPr lang="en-US" altLang="ko-KR" dirty="0"/>
              <a:t>[][];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double arr_double_3[][]; </a:t>
            </a:r>
          </a:p>
          <a:p>
            <a:r>
              <a:rPr lang="en-US" altLang="ko-KR" dirty="0"/>
              <a:t>4. </a:t>
            </a:r>
            <a:r>
              <a:rPr lang="ko-KR" altLang="en-US" dirty="0"/>
              <a:t>다차원 배열 초기화 </a:t>
            </a:r>
            <a:endParaRPr lang="en-US" altLang="ko-KR" dirty="0"/>
          </a:p>
          <a:p>
            <a:r>
              <a:rPr lang="en-US" altLang="ko-KR" dirty="0"/>
              <a:t>	1)</a:t>
            </a:r>
            <a:r>
              <a:rPr lang="ko-KR" altLang="en-US" dirty="0" err="1"/>
              <a:t>배열명</a:t>
            </a:r>
            <a:r>
              <a:rPr lang="ko-KR" altLang="en-US" dirty="0"/>
              <a:t> </a:t>
            </a:r>
            <a:r>
              <a:rPr lang="en-US" altLang="ko-KR" dirty="0"/>
              <a:t>= new </a:t>
            </a:r>
            <a:r>
              <a:rPr lang="ko-KR" altLang="en-US" dirty="0"/>
              <a:t>자료형</a:t>
            </a:r>
            <a:r>
              <a:rPr lang="en-US" altLang="ko-KR" dirty="0"/>
              <a:t>[</a:t>
            </a:r>
            <a:r>
              <a:rPr lang="ko-KR" altLang="en-US" dirty="0"/>
              <a:t>개수</a:t>
            </a:r>
            <a:r>
              <a:rPr lang="en-US" altLang="ko-KR" dirty="0"/>
              <a:t>][</a:t>
            </a:r>
            <a:r>
              <a:rPr lang="ko-KR" altLang="en-US" dirty="0"/>
              <a:t>개수</a:t>
            </a:r>
            <a:r>
              <a:rPr lang="en-US" altLang="ko-KR" dirty="0"/>
              <a:t>];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    arr_double_1 = new double[3][5]; </a:t>
            </a:r>
          </a:p>
          <a:p>
            <a:r>
              <a:rPr lang="en-US" altLang="ko-KR" dirty="0"/>
              <a:t>	2)</a:t>
            </a:r>
            <a:r>
              <a:rPr lang="ko-KR" altLang="en-US" dirty="0" err="1"/>
              <a:t>배열명</a:t>
            </a:r>
            <a:r>
              <a:rPr lang="ko-KR" altLang="en-US" dirty="0"/>
              <a:t> </a:t>
            </a:r>
            <a:r>
              <a:rPr lang="en-US" altLang="ko-KR" dirty="0"/>
              <a:t>= new </a:t>
            </a:r>
            <a:r>
              <a:rPr lang="ko-KR" altLang="en-US" dirty="0"/>
              <a:t>자료형</a:t>
            </a:r>
            <a:r>
              <a:rPr lang="en-US" altLang="ko-KR" dirty="0"/>
              <a:t>[][]{{...},{...}};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	    arr_double_2 = new double[][] { { 1.0, 2.0, 3.0 }, { 1.0, 2.0, 3.0 } }; </a:t>
            </a:r>
          </a:p>
          <a:p>
            <a:r>
              <a:rPr lang="en-US" altLang="ko-KR" dirty="0"/>
              <a:t>	3)</a:t>
            </a:r>
            <a:r>
              <a:rPr lang="ko-KR" altLang="en-US" dirty="0" err="1"/>
              <a:t>배열명</a:t>
            </a:r>
            <a:r>
              <a:rPr lang="ko-KR" altLang="en-US" dirty="0"/>
              <a:t> </a:t>
            </a:r>
            <a:r>
              <a:rPr lang="en-US" altLang="ko-KR" dirty="0"/>
              <a:t>= new </a:t>
            </a:r>
            <a:r>
              <a:rPr lang="ko-KR" altLang="en-US" dirty="0"/>
              <a:t>자료형</a:t>
            </a:r>
            <a:r>
              <a:rPr lang="en-US" altLang="ko-KR" dirty="0"/>
              <a:t>[</a:t>
            </a:r>
            <a:r>
              <a:rPr lang="ko-KR" altLang="en-US" dirty="0"/>
              <a:t>개수</a:t>
            </a:r>
            <a:r>
              <a:rPr lang="en-US" altLang="ko-KR" dirty="0"/>
              <a:t>][]; -</a:t>
            </a:r>
            <a:r>
              <a:rPr lang="ko-KR" altLang="en-US" dirty="0"/>
              <a:t>동적배열 </a:t>
            </a:r>
            <a:r>
              <a:rPr lang="en-US" altLang="ko-KR" dirty="0"/>
              <a:t>	 	                                                 	    arr_double_3 = new double[3][];</a:t>
            </a:r>
          </a:p>
        </p:txBody>
      </p:sp>
    </p:spTree>
    <p:extLst>
      <p:ext uri="{BB962C8B-B14F-4D97-AF65-F5344CB8AC3E}">
        <p14:creationId xmlns:p14="http://schemas.microsoft.com/office/powerpoint/2010/main" val="194276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배열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다차원배열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3.2. </a:t>
            </a:r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BC3B22C4-3761-48B5-A110-B21C7383A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584" y="1424005"/>
            <a:ext cx="3528391" cy="235226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E41BF48-01E4-42E7-BA8D-4BD75AE50F5F}"/>
              </a:ext>
            </a:extLst>
          </p:cNvPr>
          <p:cNvSpPr/>
          <p:nvPr/>
        </p:nvSpPr>
        <p:spPr>
          <a:xfrm>
            <a:off x="5076056" y="1628800"/>
            <a:ext cx="2868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int A[][] = new int [2][10];</a:t>
            </a:r>
            <a:endParaRPr lang="ko-KR" altLang="en-US" dirty="0"/>
          </a:p>
        </p:txBody>
      </p:sp>
      <p:pic>
        <p:nvPicPr>
          <p:cNvPr id="1029" name="Picture 5">
            <a:extLst>
              <a:ext uri="{FF2B5EF4-FFF2-40B4-BE49-F238E27FC236}">
                <a16:creationId xmlns="" xmlns:a16="http://schemas.microsoft.com/office/drawing/2014/main" id="{8002EC3A-5A16-4FCA-9E3D-2BB434DD7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778" y="4127014"/>
            <a:ext cx="8039875" cy="2526817"/>
          </a:xfrm>
          <a:prstGeom prst="rect">
            <a:avLst/>
          </a:prstGeom>
          <a:noFill/>
          <a:ln w="38100"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23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배열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다차원배열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3.2. </a:t>
            </a:r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E41BF48-01E4-42E7-BA8D-4BD75AE50F5F}"/>
              </a:ext>
            </a:extLst>
          </p:cNvPr>
          <p:cNvSpPr/>
          <p:nvPr/>
        </p:nvSpPr>
        <p:spPr>
          <a:xfrm>
            <a:off x="342568" y="1460289"/>
            <a:ext cx="32480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int[][] table = </a:t>
            </a:r>
            <a:r>
              <a:rPr lang="en-US" altLang="ko-KR" b="1" dirty="0"/>
              <a:t>new</a:t>
            </a:r>
            <a:r>
              <a:rPr lang="en-US" altLang="ko-KR" dirty="0"/>
              <a:t> int[5][10];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3773FF3-7599-48E9-9721-BC8CAA779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8" y="1998132"/>
            <a:ext cx="83629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871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배열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다차원배열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3.2. </a:t>
            </a:r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E41BF48-01E4-42E7-BA8D-4BD75AE50F5F}"/>
              </a:ext>
            </a:extLst>
          </p:cNvPr>
          <p:cNvSpPr/>
          <p:nvPr/>
        </p:nvSpPr>
        <p:spPr>
          <a:xfrm>
            <a:off x="342568" y="1460289"/>
            <a:ext cx="4019049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int[][] table = { {1,2,3,4,5,6,7,8,9,10},</a:t>
            </a:r>
            <a:br>
              <a:rPr lang="en-US" altLang="ko-KR" dirty="0"/>
            </a:br>
            <a:r>
              <a:rPr lang="en-US" altLang="ko-KR" dirty="0"/>
              <a:t>                    {2,3,4,5,6,7,8,9,10,1},</a:t>
            </a:r>
            <a:br>
              <a:rPr lang="en-US" altLang="ko-KR" dirty="0"/>
            </a:br>
            <a:r>
              <a:rPr lang="en-US" altLang="ko-KR" dirty="0"/>
              <a:t>                    {3,4,5,6,7,8,9,10,1,2},</a:t>
            </a:r>
            <a:br>
              <a:rPr lang="en-US" altLang="ko-KR" dirty="0"/>
            </a:br>
            <a:r>
              <a:rPr lang="en-US" altLang="ko-KR" dirty="0"/>
              <a:t>                    {4,5,6,7,8,9,10,1,2,3},</a:t>
            </a:r>
            <a:br>
              <a:rPr lang="en-US" altLang="ko-KR" dirty="0"/>
            </a:br>
            <a:r>
              <a:rPr lang="en-US" altLang="ko-KR" dirty="0"/>
              <a:t>                    {5,6,7,8,9,10,1,2,3,4} };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3773FF3-7599-48E9-9721-BC8CAA779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3695459"/>
            <a:ext cx="8362950" cy="2667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7F0C7365-2207-4C0A-AA1B-7C3A1B44137D}"/>
              </a:ext>
            </a:extLst>
          </p:cNvPr>
          <p:cNvSpPr/>
          <p:nvPr/>
        </p:nvSpPr>
        <p:spPr>
          <a:xfrm>
            <a:off x="390525" y="3059668"/>
            <a:ext cx="80069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rgbClr val="333333"/>
                </a:solidFill>
                <a:latin typeface="NanumGothic"/>
              </a:rPr>
              <a:t>table.length</a:t>
            </a:r>
            <a:r>
              <a:rPr lang="en-US" altLang="ko-KR" dirty="0">
                <a:solidFill>
                  <a:srgbClr val="333333"/>
                </a:solidFill>
                <a:latin typeface="NanumGothic"/>
              </a:rPr>
              <a:t> </a:t>
            </a:r>
            <a:r>
              <a:rPr lang="ko-KR" altLang="en-US" dirty="0">
                <a:solidFill>
                  <a:srgbClr val="333333"/>
                </a:solidFill>
                <a:latin typeface="NanumGothic"/>
              </a:rPr>
              <a:t>를 호출하면 </a:t>
            </a:r>
            <a:r>
              <a:rPr lang="en-US" altLang="ko-KR" dirty="0">
                <a:solidFill>
                  <a:srgbClr val="333333"/>
                </a:solidFill>
                <a:latin typeface="NanumGothic"/>
              </a:rPr>
              <a:t>5</a:t>
            </a:r>
            <a:r>
              <a:rPr lang="ko-KR" altLang="en-US" dirty="0">
                <a:solidFill>
                  <a:srgbClr val="333333"/>
                </a:solidFill>
                <a:latin typeface="NanumGothic"/>
              </a:rPr>
              <a:t>가  나올 것이고</a:t>
            </a:r>
            <a:r>
              <a:rPr lang="en-US" altLang="ko-KR" dirty="0">
                <a:solidFill>
                  <a:srgbClr val="333333"/>
                </a:solidFill>
                <a:latin typeface="NanumGothic"/>
              </a:rPr>
              <a:t>,  table[0].length </a:t>
            </a:r>
            <a:r>
              <a:rPr lang="ko-KR" altLang="en-US" dirty="0">
                <a:solidFill>
                  <a:srgbClr val="333333"/>
                </a:solidFill>
                <a:latin typeface="NanumGothic"/>
              </a:rPr>
              <a:t>를 호출하면 </a:t>
            </a:r>
            <a:r>
              <a:rPr lang="en-US" altLang="ko-KR" dirty="0">
                <a:solidFill>
                  <a:srgbClr val="333333"/>
                </a:solidFill>
                <a:latin typeface="NanumGothic"/>
              </a:rPr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797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배열 </a:t>
            </a:r>
            <a:r>
              <a:rPr lang="en-US" altLang="ko-KR" dirty="0">
                <a:solidFill>
                  <a:schemeClr val="tx1"/>
                </a:solidFill>
              </a:rPr>
              <a:t>- </a:t>
            </a:r>
            <a:r>
              <a:rPr lang="ko-KR" altLang="en-US" dirty="0">
                <a:solidFill>
                  <a:schemeClr val="tx1"/>
                </a:solidFill>
              </a:rPr>
              <a:t>다차원배열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3.2. </a:t>
            </a:r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E41BF48-01E4-42E7-BA8D-4BD75AE50F5F}"/>
              </a:ext>
            </a:extLst>
          </p:cNvPr>
          <p:cNvSpPr/>
          <p:nvPr/>
        </p:nvSpPr>
        <p:spPr>
          <a:xfrm>
            <a:off x="1187624" y="1628800"/>
            <a:ext cx="631766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 </a:t>
            </a:r>
          </a:p>
          <a:p>
            <a:r>
              <a:rPr lang="en-US" altLang="ko-KR" dirty="0"/>
              <a:t>for (int </a:t>
            </a:r>
            <a:r>
              <a:rPr lang="en-US" altLang="ko-KR" dirty="0" err="1"/>
              <a:t>i</a:t>
            </a:r>
            <a:r>
              <a:rPr lang="en-US" altLang="ko-KR" dirty="0"/>
              <a:t> = 0; </a:t>
            </a:r>
            <a:r>
              <a:rPr lang="en-US" altLang="ko-KR" dirty="0" err="1"/>
              <a:t>i</a:t>
            </a:r>
            <a:r>
              <a:rPr lang="en-US" altLang="ko-KR" dirty="0"/>
              <a:t> &lt; </a:t>
            </a:r>
            <a:r>
              <a:rPr lang="en-US" altLang="ko-KR" dirty="0" err="1"/>
              <a:t>arr</a:t>
            </a:r>
            <a:r>
              <a:rPr lang="en-US" altLang="ko-KR" dirty="0"/>
              <a:t>_ </a:t>
            </a:r>
            <a:r>
              <a:rPr lang="en-US" altLang="ko-KR" dirty="0" err="1"/>
              <a:t>table.length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</a:t>
            </a:r>
          </a:p>
          <a:p>
            <a:r>
              <a:rPr lang="en-US" altLang="ko-KR" dirty="0"/>
              <a:t>{</a:t>
            </a:r>
          </a:p>
          <a:p>
            <a:r>
              <a:rPr lang="en-US" altLang="ko-KR" dirty="0"/>
              <a:t>for (int j = 1; j &lt;  table[</a:t>
            </a:r>
            <a:r>
              <a:rPr lang="en-US" altLang="ko-KR" dirty="0" err="1"/>
              <a:t>i</a:t>
            </a:r>
            <a:r>
              <a:rPr lang="en-US" altLang="ko-KR" dirty="0"/>
              <a:t>].length + 1; </a:t>
            </a:r>
            <a:r>
              <a:rPr lang="en-US" altLang="ko-KR" dirty="0" err="1"/>
              <a:t>j++</a:t>
            </a:r>
            <a:r>
              <a:rPr lang="en-US" altLang="ko-KR" dirty="0"/>
              <a:t>) </a:t>
            </a:r>
          </a:p>
          <a:p>
            <a:r>
              <a:rPr lang="en-US" altLang="ko-KR" dirty="0"/>
              <a:t>   </a:t>
            </a:r>
            <a:r>
              <a:rPr lang="en-US" altLang="ko-KR" dirty="0" smtClean="0"/>
              <a:t>{</a:t>
            </a:r>
          </a:p>
          <a:p>
            <a:r>
              <a:rPr lang="en-US" altLang="ko-KR" dirty="0"/>
              <a:t> </a:t>
            </a:r>
            <a:r>
              <a:rPr lang="en-US" altLang="ko-KR" dirty="0" smtClean="0"/>
              <a:t>      </a:t>
            </a:r>
            <a:r>
              <a:rPr lang="en-US" altLang="ko-KR" dirty="0" err="1" smtClean="0"/>
              <a:t>System.out.print</a:t>
            </a:r>
            <a:r>
              <a:rPr lang="en-US" altLang="ko-KR" dirty="0" smtClean="0"/>
              <a:t>(table[</a:t>
            </a:r>
            <a:r>
              <a:rPr lang="en-US" altLang="ko-KR" dirty="0" err="1" smtClean="0"/>
              <a:t>i</a:t>
            </a:r>
            <a:r>
              <a:rPr lang="en-US" altLang="ko-KR" dirty="0"/>
              <a:t>][j - 1] + " "); </a:t>
            </a:r>
          </a:p>
          <a:p>
            <a:r>
              <a:rPr lang="en-US" altLang="ko-KR" dirty="0"/>
              <a:t>    } </a:t>
            </a:r>
          </a:p>
          <a:p>
            <a:r>
              <a:rPr lang="en-US" altLang="ko-KR" dirty="0"/>
              <a:t>     </a:t>
            </a:r>
            <a:r>
              <a:rPr lang="en-US" altLang="ko-KR" dirty="0" err="1"/>
              <a:t>System.out.println</a:t>
            </a:r>
            <a:r>
              <a:rPr lang="en-US" altLang="ko-KR" dirty="0"/>
              <a:t>(); </a:t>
            </a:r>
          </a:p>
          <a:p>
            <a:r>
              <a:rPr lang="en-US" altLang="ko-KR" dirty="0"/>
              <a:t>}</a:t>
            </a:r>
            <a:br>
              <a:rPr lang="en-US" altLang="ko-KR" dirty="0"/>
            </a:b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0880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/>
                </a:solidFill>
              </a:rPr>
              <a:t>3.2. </a:t>
            </a:r>
            <a:r>
              <a:rPr lang="ko-KR" altLang="en-US" dirty="0">
                <a:solidFill>
                  <a:schemeClr val="tx1"/>
                </a:solidFill>
              </a:rPr>
              <a:t>배열</a:t>
            </a:r>
          </a:p>
        </p:txBody>
      </p:sp>
      <p:pic>
        <p:nvPicPr>
          <p:cNvPr id="2050" name="Picture 2" descr="https://t1.daumcdn.net/cfile/tistory/215D153658A521A401">
            <a:extLst>
              <a:ext uri="{FF2B5EF4-FFF2-40B4-BE49-F238E27FC236}">
                <a16:creationId xmlns="" xmlns:a16="http://schemas.microsoft.com/office/drawing/2014/main" id="{61F8EFEC-75FA-4247-9EE4-77E68E523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91" y="1700808"/>
            <a:ext cx="8294326" cy="4440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65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Palindrome </a:t>
            </a:r>
            <a:r>
              <a:rPr lang="ko-KR" altLang="en-US" dirty="0"/>
              <a:t>코드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35978" y="1196752"/>
            <a:ext cx="8508022" cy="5719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import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java.util.Scanner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ko-KR" altLang="en-US" sz="1662" dirty="0">
              <a:latin typeface="Consolas" panose="020B0609020204030204" pitchFamily="49" charset="0"/>
            </a:endParaRPr>
          </a:p>
          <a:p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Tri {</a:t>
            </a:r>
          </a:p>
          <a:p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   public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isPalindrome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662" b="1" dirty="0">
                <a:solidFill>
                  <a:srgbClr val="6A3E3E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662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=0; </a:t>
            </a:r>
          </a:p>
          <a:p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     </a:t>
            </a:r>
            <a:r>
              <a:rPr lang="en-US" altLang="ko-KR" sz="1662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>
                <a:solidFill>
                  <a:srgbClr val="6A3E3E"/>
                </a:solidFill>
                <a:latin typeface="Consolas" panose="020B0609020204030204" pitchFamily="49" charset="0"/>
              </a:rPr>
              <a:t>q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1662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662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.length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() -1;</a:t>
            </a:r>
          </a:p>
          <a:p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     while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62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altLang="ko-KR" sz="1662" b="1" dirty="0">
                <a:solidFill>
                  <a:srgbClr val="6A3E3E"/>
                </a:solidFill>
                <a:latin typeface="Consolas" panose="020B0609020204030204" pitchFamily="49" charset="0"/>
              </a:rPr>
              <a:t>q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if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62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662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.charAt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62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) != </a:t>
            </a:r>
            <a:r>
              <a:rPr lang="en-US" altLang="ko-KR" sz="1662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string</a:t>
            </a:r>
            <a:r>
              <a:rPr lang="en-US" altLang="ko-KR" sz="1662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.charAt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62" b="1" dirty="0">
                <a:solidFill>
                  <a:srgbClr val="6A3E3E"/>
                </a:solidFill>
                <a:latin typeface="Consolas" panose="020B0609020204030204" pitchFamily="49" charset="0"/>
              </a:rPr>
              <a:t>q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)) {</a:t>
            </a:r>
          </a:p>
          <a:p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           return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false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altLang="ko-KR" sz="1662" dirty="0">
                <a:solidFill>
                  <a:srgbClr val="6A3E3E"/>
                </a:solidFill>
                <a:latin typeface="Consolas" panose="020B0609020204030204" pitchFamily="49" charset="0"/>
              </a:rPr>
              <a:t>        p</a:t>
            </a:r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+=1;</a:t>
            </a:r>
          </a:p>
          <a:p>
            <a:r>
              <a:rPr lang="en-US" altLang="ko-KR" sz="1662" dirty="0">
                <a:solidFill>
                  <a:srgbClr val="6A3E3E"/>
                </a:solidFill>
                <a:latin typeface="Consolas" panose="020B0609020204030204" pitchFamily="49" charset="0"/>
              </a:rPr>
              <a:t>        q</a:t>
            </a:r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 -=1;</a:t>
            </a:r>
          </a:p>
          <a:p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     return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true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     public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662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	Scanner </a:t>
            </a:r>
            <a:r>
              <a:rPr lang="en-US" altLang="ko-KR" sz="1662" u="sng" dirty="0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662" u="sng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62" b="1" u="sng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662" b="1" u="sng" dirty="0">
                <a:solidFill>
                  <a:srgbClr val="000000"/>
                </a:solidFill>
                <a:latin typeface="Consolas" panose="020B0609020204030204" pitchFamily="49" charset="0"/>
              </a:rPr>
              <a:t> Scanner(System.</a:t>
            </a:r>
            <a:r>
              <a:rPr lang="en-US" altLang="ko-KR" sz="1662" b="1" i="1" u="sng" dirty="0">
                <a:solidFill>
                  <a:srgbClr val="0000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1662" b="1" i="1" u="sng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662" dirty="0" err="1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62" dirty="0" err="1">
                <a:solidFill>
                  <a:srgbClr val="6A3E3E"/>
                </a:solidFill>
                <a:latin typeface="Consolas" panose="020B0609020204030204" pitchFamily="49" charset="0"/>
              </a:rPr>
              <a:t>scan</a:t>
            </a:r>
            <a:r>
              <a:rPr lang="en-US" altLang="ko-KR" sz="1662" dirty="0" err="1">
                <a:solidFill>
                  <a:srgbClr val="000000"/>
                </a:solidFill>
                <a:latin typeface="Consolas" panose="020B0609020204030204" pitchFamily="49" charset="0"/>
              </a:rPr>
              <a:t>.nextLine</a:t>
            </a:r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lvl="2"/>
            <a:r>
              <a:rPr lang="en-US" altLang="ko-KR" sz="1662" dirty="0" err="1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62" dirty="0" err="1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662" dirty="0" err="1">
                <a:solidFill>
                  <a:srgbClr val="000000"/>
                </a:solidFill>
                <a:latin typeface="Consolas" panose="020B0609020204030204" pitchFamily="49" charset="0"/>
              </a:rPr>
              <a:t>.replaceAll</a:t>
            </a:r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62" dirty="0">
                <a:solidFill>
                  <a:srgbClr val="2A00FF"/>
                </a:solidFill>
                <a:latin typeface="Consolas" panose="020B0609020204030204" pitchFamily="49" charset="0"/>
              </a:rPr>
              <a:t>" "</a:t>
            </a:r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1662" dirty="0">
                <a:solidFill>
                  <a:srgbClr val="2A00FF"/>
                </a:solidFill>
                <a:latin typeface="Consolas" panose="020B0609020204030204" pitchFamily="49" charset="0"/>
              </a:rPr>
              <a:t>""</a:t>
            </a:r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);  </a:t>
            </a:r>
            <a:r>
              <a:rPr lang="en-US" altLang="ko-KR" sz="1662" dirty="0">
                <a:solidFill>
                  <a:srgbClr val="3F7F5F"/>
                </a:solidFill>
                <a:latin typeface="Consolas" panose="020B0609020204030204" pitchFamily="49" charset="0"/>
              </a:rPr>
              <a:t>//</a:t>
            </a:r>
            <a:r>
              <a:rPr lang="ko-KR" altLang="en-US" sz="1662" dirty="0">
                <a:solidFill>
                  <a:srgbClr val="3F7F5F"/>
                </a:solidFill>
                <a:latin typeface="Consolas" panose="020B0609020204030204" pitchFamily="49" charset="0"/>
              </a:rPr>
              <a:t>띄어쓰기 제거</a:t>
            </a:r>
          </a:p>
          <a:p>
            <a:pPr lvl="2"/>
            <a:r>
              <a:rPr lang="en-US" altLang="ko-KR" sz="1662" b="1" dirty="0" err="1">
                <a:solidFill>
                  <a:srgbClr val="7F0055"/>
                </a:solidFill>
                <a:latin typeface="Consolas" panose="020B0609020204030204" pitchFamily="49" charset="0"/>
              </a:rPr>
              <a:t>boolean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62" b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62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662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isPalindrome</a:t>
            </a:r>
            <a:r>
              <a:rPr lang="en-US" altLang="ko-KR" sz="1662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62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str</a:t>
            </a:r>
            <a:r>
              <a:rPr lang="en-US" altLang="ko-KR" sz="1662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2"/>
            <a:r>
              <a:rPr lang="en-US" altLang="ko-KR" sz="1662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662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662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662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662" b="1" i="1" dirty="0">
                <a:solidFill>
                  <a:srgbClr val="6A3E3E"/>
                </a:solidFill>
                <a:latin typeface="Consolas" panose="020B0609020204030204" pitchFamily="49" charset="0"/>
              </a:rPr>
              <a:t>a</a:t>
            </a:r>
            <a:r>
              <a:rPr lang="en-US" altLang="ko-KR" sz="1662" b="1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     }</a:t>
            </a:r>
          </a:p>
          <a:p>
            <a:r>
              <a:rPr lang="en-US" altLang="ko-KR" sz="1662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7106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클래스 구성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135" y="1340768"/>
            <a:ext cx="6143625" cy="512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624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/>
              <a:t>charAt</a:t>
            </a:r>
            <a:r>
              <a:rPr lang="en-US" altLang="ko-KR" dirty="0"/>
              <a:t>()</a:t>
            </a:r>
            <a:r>
              <a:rPr lang="ko-KR" altLang="en-US" dirty="0"/>
              <a:t> 메서드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71988E3-1F49-4DF6-8617-505B3D47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262" y="1340768"/>
            <a:ext cx="7991475" cy="45365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6283FC11-EA4E-49E2-847F-617EFF4E05EC}"/>
              </a:ext>
            </a:extLst>
          </p:cNvPr>
          <p:cNvSpPr txBox="1"/>
          <p:nvPr/>
        </p:nvSpPr>
        <p:spPr>
          <a:xfrm>
            <a:off x="1115616" y="6106180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다 좋은 것은 좋다</a:t>
            </a:r>
          </a:p>
        </p:txBody>
      </p:sp>
    </p:spTree>
    <p:extLst>
      <p:ext uri="{BB962C8B-B14F-4D97-AF65-F5344CB8AC3E}">
        <p14:creationId xmlns:p14="http://schemas.microsoft.com/office/powerpoint/2010/main" val="2932063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  <a:r>
              <a:rPr lang="en-US" altLang="ko-KR" dirty="0"/>
              <a:t> </a:t>
            </a:r>
            <a:r>
              <a:rPr lang="ko-KR" altLang="en-US" dirty="0"/>
              <a:t>비교 </a:t>
            </a:r>
            <a:r>
              <a:rPr lang="en-US" altLang="ko-KR" dirty="0"/>
              <a:t>equals()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22601" y="3284984"/>
            <a:ext cx="3286148" cy="25237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/>
              <a:t>String a = "</a:t>
            </a:r>
            <a:r>
              <a:rPr lang="en-US" altLang="ko-KR" dirty="0" err="1"/>
              <a:t>aaa</a:t>
            </a:r>
            <a:r>
              <a:rPr lang="en-US" altLang="ko-KR" dirty="0"/>
              <a:t>";</a:t>
            </a:r>
          </a:p>
          <a:p>
            <a:r>
              <a:rPr lang="en-US" altLang="ko-KR" dirty="0"/>
              <a:t>String b = a;</a:t>
            </a:r>
          </a:p>
          <a:p>
            <a:r>
              <a:rPr lang="en-US" altLang="ko-KR" dirty="0"/>
              <a:t>String c = new String ("</a:t>
            </a:r>
            <a:r>
              <a:rPr lang="en-US" altLang="ko-KR" dirty="0" err="1"/>
              <a:t>aaa</a:t>
            </a:r>
            <a:r>
              <a:rPr lang="en-US" altLang="ko-KR" dirty="0"/>
              <a:t>");</a:t>
            </a:r>
          </a:p>
          <a:p>
            <a:endParaRPr lang="en-US" altLang="ko-KR" sz="1400" dirty="0"/>
          </a:p>
          <a:p>
            <a:r>
              <a:rPr lang="en-US" altLang="ko-KR" dirty="0" err="1"/>
              <a:t>System.out.print</a:t>
            </a:r>
            <a:r>
              <a:rPr lang="en-US" altLang="ko-KR" dirty="0"/>
              <a:t>( </a:t>
            </a:r>
            <a:r>
              <a:rPr lang="en-US" altLang="ko-KR" dirty="0" err="1"/>
              <a:t>a.equals</a:t>
            </a:r>
            <a:r>
              <a:rPr lang="en-US" altLang="ko-KR" dirty="0"/>
              <a:t>(b));</a:t>
            </a:r>
          </a:p>
          <a:p>
            <a:r>
              <a:rPr lang="en-US" altLang="ko-KR" dirty="0" err="1"/>
              <a:t>System.out.print</a:t>
            </a:r>
            <a:r>
              <a:rPr lang="en-US" altLang="ko-KR" dirty="0"/>
              <a:t>( a==b);</a:t>
            </a:r>
          </a:p>
          <a:p>
            <a:r>
              <a:rPr lang="en-US" altLang="ko-KR" dirty="0" err="1"/>
              <a:t>System.out.print</a:t>
            </a:r>
            <a:r>
              <a:rPr lang="en-US" altLang="ko-KR" dirty="0"/>
              <a:t>( a==c);</a:t>
            </a:r>
          </a:p>
          <a:p>
            <a:r>
              <a:rPr lang="en-US" altLang="ko-KR" dirty="0" err="1"/>
              <a:t>System.out.print</a:t>
            </a:r>
            <a:r>
              <a:rPr lang="en-US" altLang="ko-KR" dirty="0"/>
              <a:t>( </a:t>
            </a:r>
            <a:r>
              <a:rPr lang="en-US" altLang="ko-KR" dirty="0" err="1"/>
              <a:t>a.equals</a:t>
            </a:r>
            <a:r>
              <a:rPr lang="en-US" altLang="ko-KR" dirty="0"/>
              <a:t>(c));</a:t>
            </a:r>
          </a:p>
          <a:p>
            <a:r>
              <a:rPr lang="en-US" altLang="ko-KR" dirty="0" err="1"/>
              <a:t>System.out.print</a:t>
            </a:r>
            <a:r>
              <a:rPr lang="en-US" altLang="ko-KR" dirty="0"/>
              <a:t>( !</a:t>
            </a:r>
            <a:r>
              <a:rPr lang="en-US" altLang="ko-KR" dirty="0" err="1"/>
              <a:t>a.equals</a:t>
            </a:r>
            <a:r>
              <a:rPr lang="en-US" altLang="ko-KR" dirty="0"/>
              <a:t>(b));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04345" y="5960313"/>
            <a:ext cx="3304404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true </a:t>
            </a:r>
            <a:r>
              <a:rPr lang="en-US" altLang="ko-KR" dirty="0" err="1">
                <a:solidFill>
                  <a:schemeClr val="tx1"/>
                </a:solidFill>
              </a:rPr>
              <a:t>true</a:t>
            </a:r>
            <a:r>
              <a:rPr lang="en-US" altLang="ko-KR" dirty="0">
                <a:solidFill>
                  <a:schemeClr val="tx1"/>
                </a:solidFill>
              </a:rPr>
              <a:t> false true false</a:t>
            </a:r>
            <a:endParaRPr lang="ko-KR" altLang="en-US" dirty="0" err="1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CA05934D-A08A-4459-B9DD-B0692ED4DCA2}"/>
              </a:ext>
            </a:extLst>
          </p:cNvPr>
          <p:cNvSpPr/>
          <p:nvPr/>
        </p:nvSpPr>
        <p:spPr>
          <a:xfrm>
            <a:off x="475824" y="1555427"/>
            <a:ext cx="76245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equals () </a:t>
            </a:r>
            <a:r>
              <a:rPr lang="ko-KR" altLang="en-US" sz="1600" dirty="0">
                <a:latin typeface="+mj-ea"/>
                <a:ea typeface="+mj-ea"/>
              </a:rPr>
              <a:t>는 </a:t>
            </a:r>
            <a:r>
              <a:rPr lang="ko-KR" altLang="en-US" sz="1600" b="1" dirty="0">
                <a:latin typeface="+mj-ea"/>
                <a:ea typeface="+mj-ea"/>
              </a:rPr>
              <a:t>메소드 </a:t>
            </a:r>
            <a:r>
              <a:rPr lang="ko-KR" altLang="en-US" sz="1600" dirty="0">
                <a:latin typeface="+mj-ea"/>
                <a:ea typeface="+mj-ea"/>
              </a:rPr>
              <a:t>입니다</a:t>
            </a:r>
            <a:r>
              <a:rPr lang="en-US" altLang="ko-KR" sz="1600" dirty="0">
                <a:latin typeface="+mj-ea"/>
                <a:ea typeface="+mj-ea"/>
              </a:rPr>
              <a:t>. </a:t>
            </a:r>
            <a:r>
              <a:rPr lang="ko-KR" altLang="en-US" sz="1600" dirty="0">
                <a:latin typeface="+mj-ea"/>
                <a:ea typeface="+mj-ea"/>
              </a:rPr>
              <a:t>객체끼리 내용을 비교할 수 있도록 합니다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  <a:endParaRPr lang="ko-KR" altLang="en-US" sz="1600" dirty="0">
              <a:latin typeface="+mj-ea"/>
              <a:ea typeface="+mj-ea"/>
            </a:endParaRPr>
          </a:p>
          <a:p>
            <a:r>
              <a:rPr lang="en-US" altLang="ko-KR" sz="1600" dirty="0">
                <a:latin typeface="+mj-ea"/>
                <a:ea typeface="+mj-ea"/>
              </a:rPr>
              <a:t>== </a:t>
            </a:r>
            <a:r>
              <a:rPr lang="ko-KR" altLang="en-US" sz="1600" dirty="0">
                <a:latin typeface="+mj-ea"/>
                <a:ea typeface="+mj-ea"/>
              </a:rPr>
              <a:t>은 비교를 위한 </a:t>
            </a:r>
            <a:r>
              <a:rPr lang="ko-KR" altLang="en-US" sz="1600" b="1" dirty="0">
                <a:latin typeface="+mj-ea"/>
                <a:ea typeface="+mj-ea"/>
              </a:rPr>
              <a:t>연산자 </a:t>
            </a:r>
            <a:r>
              <a:rPr lang="ko-KR" altLang="en-US" sz="1600" dirty="0">
                <a:latin typeface="+mj-ea"/>
                <a:ea typeface="+mj-ea"/>
              </a:rPr>
              <a:t>입니다</a:t>
            </a:r>
            <a:r>
              <a:rPr lang="en-US" altLang="ko-KR" sz="1600" dirty="0">
                <a:latin typeface="+mj-ea"/>
                <a:ea typeface="+mj-ea"/>
              </a:rPr>
              <a:t>.</a:t>
            </a:r>
          </a:p>
          <a:p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/>
              <a:t>equals </a:t>
            </a:r>
            <a:r>
              <a:rPr lang="ko-KR" altLang="en-US" sz="1600" dirty="0"/>
              <a:t>메소드는 비교하고자 하는 </a:t>
            </a:r>
            <a:r>
              <a:rPr lang="ko-KR" altLang="en-US" sz="1600" b="1" dirty="0"/>
              <a:t>대상의 내용 자체를 비교</a:t>
            </a:r>
            <a:r>
              <a:rPr lang="ko-KR" altLang="en-US" sz="1600" dirty="0"/>
              <a:t>하지만</a:t>
            </a:r>
            <a:r>
              <a:rPr lang="en-US" altLang="ko-KR" sz="1600" dirty="0"/>
              <a:t>,</a:t>
            </a:r>
            <a:endParaRPr lang="ko-KR" altLang="en-US" sz="1600" dirty="0"/>
          </a:p>
          <a:p>
            <a:r>
              <a:rPr lang="en-US" altLang="ko-KR" sz="1600" dirty="0"/>
              <a:t>== </a:t>
            </a:r>
            <a:r>
              <a:rPr lang="ko-KR" altLang="en-US" sz="1600" dirty="0"/>
              <a:t>연산자는 비교하고자 하는 대상의 </a:t>
            </a:r>
            <a:r>
              <a:rPr lang="ko-KR" altLang="en-US" sz="1600" b="1" dirty="0" err="1"/>
              <a:t>주소값을</a:t>
            </a:r>
            <a:r>
              <a:rPr lang="ko-KR" altLang="en-US" sz="1600" b="1" dirty="0"/>
              <a:t> 비교</a:t>
            </a:r>
            <a:r>
              <a:rPr lang="ko-KR" altLang="en-US" sz="1600" dirty="0"/>
              <a:t>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1026" name="Picture 2" descr="https://t1.daumcdn.net/cfile/tistory/182CE2414E705D1C12">
            <a:extLst>
              <a:ext uri="{FF2B5EF4-FFF2-40B4-BE49-F238E27FC236}">
                <a16:creationId xmlns="" xmlns:a16="http://schemas.microsoft.com/office/drawing/2014/main" id="{BE6AFFEB-0849-4829-894C-662F47F64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8108" y="2878866"/>
            <a:ext cx="3490468" cy="261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2860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메서드의 종류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19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 by Name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8480328" cy="5286412"/>
          </a:xfrm>
        </p:spPr>
        <p:txBody>
          <a:bodyPr>
            <a:normAutofit/>
          </a:bodyPr>
          <a:lstStyle/>
          <a:p>
            <a:r>
              <a:rPr lang="ko-KR" altLang="en-US" dirty="0" err="1"/>
              <a:t>이름그대로</a:t>
            </a:r>
            <a:r>
              <a:rPr lang="ko-KR" altLang="en-US" dirty="0"/>
              <a:t> 매개변수 없이 이름으로만 호출하는 </a:t>
            </a:r>
            <a:r>
              <a:rPr lang="en-US" altLang="ko-KR" dirty="0"/>
              <a:t>method</a:t>
            </a:r>
            <a:r>
              <a:rPr lang="ko-KR" altLang="en-US" dirty="0"/>
              <a:t>를 말합니다</a:t>
            </a:r>
            <a:r>
              <a:rPr lang="en-US" altLang="ko-KR" dirty="0"/>
              <a:t>. </a:t>
            </a:r>
            <a:r>
              <a:rPr lang="ko-KR" altLang="en-US" dirty="0"/>
              <a:t>메서드는 언제든지 다시 호출 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public</a:t>
            </a:r>
            <a:r>
              <a:rPr lang="ko-KR" altLang="en-US" dirty="0"/>
              <a:t> </a:t>
            </a:r>
            <a:r>
              <a:rPr lang="en-US" altLang="ko-KR" dirty="0"/>
              <a:t>static</a:t>
            </a:r>
            <a:r>
              <a:rPr lang="ko-KR" altLang="en-US" dirty="0"/>
              <a:t> </a:t>
            </a:r>
            <a:r>
              <a:rPr lang="en-US" altLang="ko-KR" dirty="0"/>
              <a:t>void</a:t>
            </a:r>
            <a:r>
              <a:rPr lang="ko-KR" altLang="en-US" dirty="0"/>
              <a:t> </a:t>
            </a:r>
            <a:r>
              <a:rPr lang="en-US" altLang="ko-KR" dirty="0" err="1"/>
              <a:t>CallByName</a:t>
            </a:r>
            <a:r>
              <a:rPr lang="en-US" altLang="ko-KR" dirty="0"/>
              <a:t>(){</a:t>
            </a:r>
          </a:p>
          <a:p>
            <a:pPr marL="0" indent="0">
              <a:buNone/>
            </a:pPr>
            <a:r>
              <a:rPr lang="en-US" altLang="ko-KR" dirty="0"/>
              <a:t>    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ko-KR" altLang="en-US" dirty="0"/>
              <a:t>＂</a:t>
            </a:r>
            <a:r>
              <a:rPr lang="en-US" altLang="ko-KR" dirty="0"/>
              <a:t>Call By Name “);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pPr marL="0" indent="0">
              <a:buNone/>
            </a:pPr>
            <a:r>
              <a:rPr lang="en-US" altLang="ko-KR" dirty="0"/>
              <a:t> </a:t>
            </a:r>
          </a:p>
          <a:p>
            <a:pPr marL="0" indent="0">
              <a:buNone/>
            </a:pPr>
            <a:r>
              <a:rPr lang="en-US" altLang="ko-KR" dirty="0"/>
              <a:t>public</a:t>
            </a:r>
            <a:r>
              <a:rPr lang="ko-KR" altLang="en-US" dirty="0"/>
              <a:t> </a:t>
            </a:r>
            <a:r>
              <a:rPr lang="en-US" altLang="ko-KR" dirty="0"/>
              <a:t>static</a:t>
            </a:r>
            <a:r>
              <a:rPr lang="ko-KR" altLang="en-US" dirty="0"/>
              <a:t> </a:t>
            </a:r>
            <a:r>
              <a:rPr lang="en-US" altLang="ko-KR" dirty="0"/>
              <a:t>void</a:t>
            </a:r>
            <a:r>
              <a:rPr lang="ko-KR" altLang="en-US" dirty="0"/>
              <a:t> </a:t>
            </a:r>
            <a:r>
              <a:rPr lang="en-US" altLang="ko-KR" dirty="0"/>
              <a:t>main(String</a:t>
            </a:r>
            <a:r>
              <a:rPr lang="ko-KR" altLang="en-US" dirty="0"/>
              <a:t> </a:t>
            </a:r>
            <a:r>
              <a:rPr lang="en-US" altLang="ko-KR" dirty="0" err="1"/>
              <a:t>arg</a:t>
            </a:r>
            <a:r>
              <a:rPr lang="en-US" altLang="ko-KR" dirty="0"/>
              <a:t>){ </a:t>
            </a:r>
          </a:p>
          <a:p>
            <a:pPr marL="0" indent="0">
              <a:buNone/>
            </a:pPr>
            <a:r>
              <a:rPr lang="en-US" altLang="ko-KR" dirty="0"/>
              <a:t>    </a:t>
            </a:r>
            <a:r>
              <a:rPr lang="en-US" altLang="ko-KR" dirty="0" err="1"/>
              <a:t>CallByName</a:t>
            </a:r>
            <a:r>
              <a:rPr lang="en-US" altLang="ko-KR" dirty="0"/>
              <a:t>();</a:t>
            </a:r>
          </a:p>
          <a:p>
            <a:pPr marL="0" indent="0">
              <a:buNone/>
            </a:pPr>
            <a:r>
              <a:rPr lang="en-US" altLang="ko-KR" dirty="0"/>
              <a:t>}</a:t>
            </a:r>
          </a:p>
          <a:p>
            <a:pPr marL="0" indent="0"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31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 by value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285720" y="1285860"/>
            <a:ext cx="8480328" cy="5286412"/>
          </a:xfrm>
        </p:spPr>
        <p:txBody>
          <a:bodyPr/>
          <a:lstStyle/>
          <a:p>
            <a:r>
              <a:rPr lang="ko-KR" altLang="en-US" dirty="0"/>
              <a:t>자바의 인자 전달 방식</a:t>
            </a:r>
            <a:endParaRPr lang="en-US" altLang="ko-KR" dirty="0"/>
          </a:p>
          <a:p>
            <a:pPr lvl="1"/>
            <a:r>
              <a:rPr lang="ko-KR" altLang="en-US" dirty="0"/>
              <a:t>값에 의한 호출</a:t>
            </a:r>
            <a:r>
              <a:rPr lang="en-US" altLang="ko-KR" dirty="0"/>
              <a:t>(call by value)</a:t>
            </a:r>
          </a:p>
          <a:p>
            <a:pPr lvl="1"/>
            <a:r>
              <a:rPr lang="ko-KR" altLang="en-US" dirty="0"/>
              <a:t>기본 타입의 값을 전달하는 경우</a:t>
            </a:r>
            <a:endParaRPr lang="en-US" altLang="ko-KR" dirty="0"/>
          </a:p>
          <a:p>
            <a:pPr lvl="2"/>
            <a:r>
              <a:rPr lang="ko-KR" altLang="en-US" dirty="0"/>
              <a:t>값이 복사되어 전달</a:t>
            </a:r>
            <a:r>
              <a:rPr lang="en-US" altLang="ko-KR" dirty="0"/>
              <a:t>	</a:t>
            </a:r>
          </a:p>
          <a:p>
            <a:pPr lvl="2"/>
            <a:r>
              <a:rPr lang="ko-KR" altLang="en-US" dirty="0"/>
              <a:t>매개 변수 값이 변경되어도 호출한 인자 값은 변경되지 않음</a:t>
            </a:r>
            <a:endParaRPr lang="en-US" altLang="ko-KR" dirty="0"/>
          </a:p>
          <a:p>
            <a:pPr lvl="1"/>
            <a:r>
              <a:rPr lang="ko-KR" altLang="en-US" dirty="0"/>
              <a:t>객체</a:t>
            </a:r>
            <a:r>
              <a:rPr lang="en-US" altLang="ko-KR" dirty="0"/>
              <a:t> </a:t>
            </a:r>
            <a:r>
              <a:rPr lang="ko-KR" altLang="en-US" dirty="0"/>
              <a:t>혹은 배열을 전달하는 경우</a:t>
            </a:r>
            <a:endParaRPr lang="en-US" altLang="ko-KR" dirty="0"/>
          </a:p>
          <a:p>
            <a:pPr lvl="2"/>
            <a:r>
              <a:rPr lang="ko-KR" altLang="en-US" dirty="0"/>
              <a:t>객체나 배열의 </a:t>
            </a:r>
            <a:r>
              <a:rPr lang="ko-KR" altLang="en-US" dirty="0" err="1"/>
              <a:t>레퍼런스</a:t>
            </a:r>
            <a:r>
              <a:rPr lang="ko-KR" altLang="en-US" dirty="0"/>
              <a:t> 만 전달됨</a:t>
            </a:r>
            <a:endParaRPr lang="en-US" altLang="ko-KR" dirty="0"/>
          </a:p>
          <a:p>
            <a:pPr lvl="3"/>
            <a:r>
              <a:rPr lang="ko-KR" altLang="en-US" dirty="0"/>
              <a:t>객체 혹은 배열이 통째로 복사되어 전달되는 것이 아님</a:t>
            </a:r>
            <a:endParaRPr lang="en-US" altLang="ko-KR" dirty="0"/>
          </a:p>
          <a:p>
            <a:pPr lvl="2"/>
            <a:r>
              <a:rPr lang="ko-KR" altLang="en-US" dirty="0"/>
              <a:t>매개 변수와 호출한 </a:t>
            </a:r>
            <a:r>
              <a:rPr lang="ko-KR" altLang="en-US" dirty="0" err="1"/>
              <a:t>실인자가</a:t>
            </a:r>
            <a:r>
              <a:rPr lang="ko-KR" altLang="en-US" dirty="0"/>
              <a:t> 서로 객체 혹은 배열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Call by value : </a:t>
            </a:r>
            <a:r>
              <a:rPr lang="ko-KR" altLang="en-US" dirty="0"/>
              <a:t>기본 데이터의 값 전달 사례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57395" y="5251266"/>
            <a:ext cx="55554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56792"/>
            <a:ext cx="9098712" cy="35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889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Call by value : </a:t>
            </a:r>
            <a:r>
              <a:rPr lang="ko-KR" altLang="en-US" dirty="0"/>
              <a:t>객체 전달 사례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491880" y="5302366"/>
            <a:ext cx="357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객체가 복사되어 전달되는 것이 아님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객체에 대한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</a:rPr>
              <a:t>레퍼런스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만이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</a:rPr>
              <a:t>복사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되어 전달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460292" y="5394700"/>
            <a:ext cx="590567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34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13" y="1528763"/>
            <a:ext cx="8410575" cy="3800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2877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0648"/>
            <a:ext cx="6480720" cy="6306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435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7D65E19E-BD31-462B-8ECF-0F7413649511}"/>
              </a:ext>
            </a:extLst>
          </p:cNvPr>
          <p:cNvSpPr/>
          <p:nvPr/>
        </p:nvSpPr>
        <p:spPr>
          <a:xfrm>
            <a:off x="650942" y="404664"/>
            <a:ext cx="8496944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Person{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ko-KR" sz="1200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Person(String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String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pPr lvl="1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return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ko-KR" altLang="en-US" sz="12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setName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(String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this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1200" b="1" dirty="0">
                <a:solidFill>
                  <a:srgbClr val="0000C0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class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CallEx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lvl="1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changePerson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(Person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새로운 사람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1"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changePerson1(Person </a:t>
            </a:r>
            <a:r>
              <a:rPr lang="en-US" altLang="ko-KR" sz="1200" b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200" dirty="0" err="1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.setName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dirty="0">
                <a:solidFill>
                  <a:srgbClr val="2A00FF"/>
                </a:solidFill>
                <a:latin typeface="Consolas" panose="020B0609020204030204" pitchFamily="49" charset="0"/>
              </a:rPr>
              <a:t>새로운 사람</a:t>
            </a:r>
            <a:r>
              <a:rPr lang="en-US" altLang="ko-KR" sz="1200" dirty="0">
                <a:solidFill>
                  <a:srgbClr val="2A00FF"/>
                </a:solidFill>
                <a:latin typeface="Consolas" panose="020B0609020204030204" pitchFamily="49" charset="0"/>
              </a:rPr>
              <a:t>2"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lvl="1"/>
            <a:endParaRPr lang="ko-KR" altLang="en-US" sz="12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public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static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main(String[] </a:t>
            </a:r>
            <a:r>
              <a:rPr lang="en-US" altLang="ko-KR" sz="1200" b="1" dirty="0" err="1">
                <a:solidFill>
                  <a:srgbClr val="6A3E3E"/>
                </a:solidFill>
                <a:latin typeface="Consolas" panose="020B0609020204030204" pitchFamily="49" charset="0"/>
              </a:rPr>
              <a:t>args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pPr lvl="1"/>
            <a:r>
              <a:rPr lang="en-US" altLang="ko-KR" sz="1200" dirty="0">
                <a:solidFill>
                  <a:srgbClr val="3F7F5F"/>
                </a:solidFill>
                <a:latin typeface="Consolas" panose="020B0609020204030204" pitchFamily="49" charset="0"/>
              </a:rPr>
              <a:t>// </a:t>
            </a:r>
            <a:r>
              <a:rPr lang="en-US" altLang="ko-KR" sz="1200" b="1" dirty="0">
                <a:solidFill>
                  <a:srgbClr val="7F9FBF"/>
                </a:solidFill>
                <a:latin typeface="Consolas" panose="020B0609020204030204" pitchFamily="49" charset="0"/>
              </a:rPr>
              <a:t>TODO</a:t>
            </a:r>
            <a:r>
              <a:rPr lang="en-US" altLang="ko-KR" sz="1200" b="1" dirty="0">
                <a:solidFill>
                  <a:srgbClr val="3F7F5F"/>
                </a:solidFill>
                <a:latin typeface="Consolas" panose="020B0609020204030204" pitchFamily="49" charset="0"/>
              </a:rPr>
              <a:t> Auto-generated method stub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Person </a:t>
            </a:r>
            <a:r>
              <a:rPr lang="en-US" altLang="ko-KR" sz="1200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sz="1200" b="1" dirty="0">
                <a:solidFill>
                  <a:srgbClr val="7F0055"/>
                </a:solidFill>
                <a:latin typeface="Consolas" panose="020B0609020204030204" pitchFamily="49" charset="0"/>
              </a:rPr>
              <a:t>new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 Person(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ko-KR" altLang="en-US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처음 사람</a:t>
            </a:r>
            <a:r>
              <a:rPr lang="en-US" altLang="ko-KR" sz="1200" b="1" dirty="0">
                <a:solidFill>
                  <a:srgbClr val="2A00FF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12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sz="12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changePerson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i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endParaRPr lang="ko-KR" altLang="en-US" sz="12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lvl="1"/>
            <a:endParaRPr lang="ko-KR" altLang="en-US" sz="1200" dirty="0">
              <a:latin typeface="Consolas" panose="020B0609020204030204" pitchFamily="49" charset="0"/>
            </a:endParaRPr>
          </a:p>
          <a:p>
            <a:pPr lvl="1"/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changePerson1(</a:t>
            </a:r>
            <a:r>
              <a:rPr lang="en-US" altLang="ko-KR" sz="1200" i="1" dirty="0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i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lvl="1"/>
            <a:r>
              <a:rPr lang="en-US" altLang="ko-KR" sz="1200" dirty="0" err="1">
                <a:solidFill>
                  <a:srgbClr val="000000"/>
                </a:solidFill>
                <a:latin typeface="Consolas" panose="020B0609020204030204" pitchFamily="49" charset="0"/>
              </a:rPr>
              <a:t>System.</a:t>
            </a:r>
            <a:r>
              <a:rPr lang="en-US" altLang="ko-KR" sz="1200" b="1" i="1" dirty="0" err="1">
                <a:solidFill>
                  <a:srgbClr val="0000C0"/>
                </a:solidFill>
                <a:latin typeface="Consolas" panose="020B0609020204030204" pitchFamily="49" charset="0"/>
              </a:rPr>
              <a:t>out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.println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1200" b="1" i="1" dirty="0" err="1">
                <a:solidFill>
                  <a:srgbClr val="6A3E3E"/>
                </a:solidFill>
                <a:latin typeface="Consolas" panose="020B0609020204030204" pitchFamily="49" charset="0"/>
              </a:rPr>
              <a:t>p</a:t>
            </a:r>
            <a:r>
              <a:rPr lang="en-US" altLang="ko-KR" sz="1200" b="1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.getName</a:t>
            </a:r>
            <a:r>
              <a:rPr lang="en-US" altLang="ko-KR" sz="1200" b="1" i="1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</a:p>
          <a:p>
            <a:pPr lvl="1"/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ko-KR" altLang="en-US" sz="1200" dirty="0">
              <a:latin typeface="Consolas" panose="020B0609020204030204" pitchFamily="49" charset="0"/>
            </a:endParaRP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2AA52D4-0D76-4070-A245-6C81EB1049B1}"/>
              </a:ext>
            </a:extLst>
          </p:cNvPr>
          <p:cNvSpPr/>
          <p:nvPr/>
        </p:nvSpPr>
        <p:spPr>
          <a:xfrm>
            <a:off x="4541766" y="54868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>
                <a:solidFill>
                  <a:srgbClr val="5C5C5C"/>
                </a:solidFill>
                <a:latin typeface="Spoqa Han Sans"/>
              </a:rPr>
              <a:t>changePerson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 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메서드의 경우 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Person 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객체의 인스턴스 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p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는 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int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형의 인자를 넘겼을 때와 마찬가지로 해당 메서드 안에서의 지역변수로 변환된다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.</a:t>
            </a:r>
          </a:p>
          <a:p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따라서 지역변수의 값을 아무리 변경해봐야 메서드가 종료되며 소멸된다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.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40956694-3A12-45B8-A677-50C4F82162A5}"/>
              </a:ext>
            </a:extLst>
          </p:cNvPr>
          <p:cNvSpPr/>
          <p:nvPr/>
        </p:nvSpPr>
        <p:spPr>
          <a:xfrm>
            <a:off x="4510216" y="4523226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changePerson1 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메서드의 경우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, 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인자로 복사되어 넘어온 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p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는 엄연한 객체의 주소 값이다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.</a:t>
            </a:r>
          </a:p>
          <a:p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따라서 이 주소를 통해 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Person </a:t>
            </a:r>
            <a:r>
              <a:rPr lang="ko-KR" altLang="en-US" dirty="0">
                <a:solidFill>
                  <a:srgbClr val="5C5C5C"/>
                </a:solidFill>
                <a:latin typeface="Spoqa Han Sans"/>
              </a:rPr>
              <a:t>객체의 인스턴스에 접근하여 메서드를 통해 값을 변경할 수 있다</a:t>
            </a:r>
            <a:r>
              <a:rPr lang="en-US" altLang="ko-KR" dirty="0">
                <a:solidFill>
                  <a:srgbClr val="5C5C5C"/>
                </a:solidFill>
                <a:latin typeface="Spoqa Han Sans"/>
              </a:rPr>
              <a:t>.</a:t>
            </a:r>
            <a:endParaRPr lang="en-US" altLang="ko-KR" b="0" i="0" dirty="0">
              <a:solidFill>
                <a:srgbClr val="5C5C5C"/>
              </a:solidFill>
              <a:effectLst/>
              <a:latin typeface="Spoqa Han San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="" xmlns:a16="http://schemas.microsoft.com/office/drawing/2014/main" id="{A64E9AFD-63FC-40B3-B747-A458713CD91F}"/>
              </a:ext>
            </a:extLst>
          </p:cNvPr>
          <p:cNvCxnSpPr>
            <a:cxnSpLocks/>
          </p:cNvCxnSpPr>
          <p:nvPr/>
        </p:nvCxnSpPr>
        <p:spPr>
          <a:xfrm>
            <a:off x="3131840" y="4309109"/>
            <a:ext cx="1409926" cy="704067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="" xmlns:a16="http://schemas.microsoft.com/office/drawing/2014/main" id="{F3C1D373-B4E8-4AF7-8F25-B695E2512349}"/>
              </a:ext>
            </a:extLst>
          </p:cNvPr>
          <p:cNvCxnSpPr>
            <a:endCxn id="4" idx="1"/>
          </p:cNvCxnSpPr>
          <p:nvPr/>
        </p:nvCxnSpPr>
        <p:spPr>
          <a:xfrm flipV="1">
            <a:off x="3347864" y="1425843"/>
            <a:ext cx="1193902" cy="17871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D897383-6F62-4E2D-A867-7F0DD401FAF9}"/>
              </a:ext>
            </a:extLst>
          </p:cNvPr>
          <p:cNvSpPr/>
          <p:nvPr/>
        </p:nvSpPr>
        <p:spPr>
          <a:xfrm>
            <a:off x="1040140" y="3212976"/>
            <a:ext cx="3859274" cy="5351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D5899C34-C7AF-4B87-81B7-7871A3EDEBBC}"/>
              </a:ext>
            </a:extLst>
          </p:cNvPr>
          <p:cNvSpPr/>
          <p:nvPr/>
        </p:nvSpPr>
        <p:spPr>
          <a:xfrm>
            <a:off x="1040140" y="3751454"/>
            <a:ext cx="3859274" cy="55765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94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Call by value : </a:t>
            </a:r>
            <a:r>
              <a:rPr lang="ko-KR" altLang="en-US" dirty="0"/>
              <a:t>배열 전달 사례</a:t>
            </a:r>
          </a:p>
        </p:txBody>
      </p:sp>
      <p:sp>
        <p:nvSpPr>
          <p:cNvPr id="115" name="내용 개체 틀 114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/>
              <a:t>인자로 배열을 전달하면 배열의 </a:t>
            </a:r>
            <a:r>
              <a:rPr lang="ko-KR" altLang="en-US" dirty="0" err="1"/>
              <a:t>레퍼런스만이</a:t>
            </a:r>
            <a:r>
              <a:rPr lang="ko-KR" altLang="en-US" dirty="0"/>
              <a:t> 전달됨</a:t>
            </a:r>
            <a:endParaRPr lang="en-US" altLang="ko-KR" dirty="0"/>
          </a:p>
        </p:txBody>
      </p:sp>
      <p:sp>
        <p:nvSpPr>
          <p:cNvPr id="106" name="TextBox 105"/>
          <p:cNvSpPr txBox="1"/>
          <p:nvPr/>
        </p:nvSpPr>
        <p:spPr>
          <a:xfrm>
            <a:off x="122151" y="4647619"/>
            <a:ext cx="827471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en-US" altLang="ko-KR" dirty="0"/>
              <a:t>2 3 4 5 6</a:t>
            </a:r>
            <a:endParaRPr lang="ko-KR" altLang="en-US" dirty="0" err="1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2836"/>
            <a:ext cx="9144000" cy="2552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079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357158" y="1285860"/>
            <a:ext cx="8408890" cy="5286412"/>
          </a:xfrm>
        </p:spPr>
        <p:txBody>
          <a:bodyPr/>
          <a:lstStyle/>
          <a:p>
            <a:r>
              <a:rPr lang="ko-KR" altLang="en-US" dirty="0"/>
              <a:t>객체 생성</a:t>
            </a:r>
            <a:endParaRPr lang="en-US" altLang="ko-KR" dirty="0"/>
          </a:p>
          <a:p>
            <a:pPr lvl="1"/>
            <a:r>
              <a:rPr lang="ko-KR" altLang="en-US" dirty="0"/>
              <a:t>객체는 </a:t>
            </a:r>
            <a:r>
              <a:rPr lang="en-US" altLang="ko-KR" dirty="0"/>
              <a:t>new </a:t>
            </a:r>
            <a:r>
              <a:rPr lang="ko-KR" altLang="en-US" dirty="0"/>
              <a:t>키워드를 이용하여 생성</a:t>
            </a:r>
            <a:endParaRPr lang="en-US" altLang="ko-KR" dirty="0"/>
          </a:p>
          <a:p>
            <a:pPr lvl="2"/>
            <a:r>
              <a:rPr lang="en-US" altLang="ko-KR" dirty="0"/>
              <a:t>new</a:t>
            </a:r>
            <a:r>
              <a:rPr lang="ko-KR" altLang="en-US" dirty="0"/>
              <a:t>는 객체의 생성자 호출</a:t>
            </a:r>
            <a:endParaRPr lang="en-US" altLang="ko-KR" dirty="0"/>
          </a:p>
          <a:p>
            <a:r>
              <a:rPr lang="ko-KR" altLang="en-US" dirty="0"/>
              <a:t>객체 생성 과정</a:t>
            </a:r>
            <a:endParaRPr lang="en-US" altLang="ko-KR" dirty="0"/>
          </a:p>
          <a:p>
            <a:pPr marL="822960" lvl="1" indent="-457200">
              <a:buFont typeface="+mj-lt"/>
              <a:buAutoNum type="arabicPeriod"/>
            </a:pPr>
            <a:r>
              <a:rPr lang="ko-KR" altLang="en-US" dirty="0"/>
              <a:t>객체에 대한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  <a:endParaRPr lang="en-US" altLang="ko-KR" dirty="0"/>
          </a:p>
          <a:p>
            <a:pPr marL="822960" lvl="1" indent="-457200">
              <a:buFont typeface="+mj-lt"/>
              <a:buAutoNum type="arabicPeriod"/>
            </a:pPr>
            <a:r>
              <a:rPr lang="ko-KR" altLang="en-US" dirty="0"/>
              <a:t>객체 생성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87624" y="3861048"/>
            <a:ext cx="676875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atin typeface="+mj-lt"/>
              </a:rPr>
              <a:t>public static void main (String </a:t>
            </a:r>
            <a:r>
              <a:rPr lang="en-US" altLang="ko-KR" sz="1400" dirty="0" err="1">
                <a:latin typeface="+mj-lt"/>
              </a:rPr>
              <a:t>args</a:t>
            </a:r>
            <a:r>
              <a:rPr lang="en-US" altLang="ko-KR" sz="1400" dirty="0">
                <a:latin typeface="+mj-lt"/>
              </a:rPr>
              <a:t>[]) { </a:t>
            </a:r>
          </a:p>
          <a:p>
            <a:pPr lvl="1"/>
            <a:r>
              <a:rPr lang="en-US" altLang="ko-KR" sz="1400" b="1" dirty="0">
                <a:latin typeface="+mj-lt"/>
              </a:rPr>
              <a:t>Person </a:t>
            </a:r>
            <a:r>
              <a:rPr lang="en-US" altLang="ko-KR" sz="1400" b="1" dirty="0" err="1">
                <a:latin typeface="+mj-lt"/>
              </a:rPr>
              <a:t>aPerson</a:t>
            </a:r>
            <a:r>
              <a:rPr lang="en-US" altLang="ko-KR" sz="1400" b="1" dirty="0">
                <a:latin typeface="+mj-lt"/>
              </a:rPr>
              <a:t>; 		// </a:t>
            </a:r>
            <a:r>
              <a:rPr lang="ko-KR" altLang="en-US" sz="1400" b="1" dirty="0" err="1">
                <a:latin typeface="+mj-lt"/>
              </a:rPr>
              <a:t>레퍼런스</a:t>
            </a:r>
            <a:r>
              <a:rPr lang="ko-KR" altLang="en-US" sz="1400" b="1" dirty="0">
                <a:latin typeface="+mj-lt"/>
              </a:rPr>
              <a:t> 변수 </a:t>
            </a:r>
            <a:r>
              <a:rPr lang="en-US" altLang="ko-KR" sz="1400" b="1" dirty="0" err="1">
                <a:latin typeface="+mj-lt"/>
              </a:rPr>
              <a:t>aPerson</a:t>
            </a:r>
            <a:r>
              <a:rPr lang="en-US" altLang="ko-KR" sz="1400" b="1" dirty="0">
                <a:latin typeface="+mj-lt"/>
              </a:rPr>
              <a:t> </a:t>
            </a:r>
            <a:r>
              <a:rPr lang="ko-KR" altLang="en-US" sz="1400" b="1" dirty="0">
                <a:latin typeface="+mj-lt"/>
              </a:rPr>
              <a:t>선언</a:t>
            </a:r>
            <a:endParaRPr lang="en-US" altLang="ko-KR" sz="1400" b="1" dirty="0">
              <a:latin typeface="+mj-lt"/>
            </a:endParaRPr>
          </a:p>
          <a:p>
            <a:pPr lvl="1"/>
            <a:r>
              <a:rPr lang="en-US" altLang="ko-KR" sz="1400" b="1" dirty="0" err="1">
                <a:latin typeface="+mj-lt"/>
              </a:rPr>
              <a:t>aPerson</a:t>
            </a:r>
            <a:r>
              <a:rPr lang="en-US" altLang="ko-KR" sz="1400" b="1" dirty="0">
                <a:latin typeface="+mj-lt"/>
              </a:rPr>
              <a:t> = new Person(“</a:t>
            </a:r>
            <a:r>
              <a:rPr lang="ko-KR" altLang="en-US" sz="1400" b="1" dirty="0">
                <a:latin typeface="+mj-lt"/>
              </a:rPr>
              <a:t>김미남</a:t>
            </a:r>
            <a:r>
              <a:rPr lang="en-US" altLang="ko-KR" sz="1400" b="1" dirty="0">
                <a:latin typeface="+mj-lt"/>
              </a:rPr>
              <a:t>”); 	// Person </a:t>
            </a:r>
            <a:r>
              <a:rPr lang="ko-KR" altLang="en-US" sz="1400" b="1" dirty="0">
                <a:latin typeface="+mj-lt"/>
              </a:rPr>
              <a:t>객체 생성</a:t>
            </a:r>
            <a:endParaRPr lang="en-US" altLang="ko-KR" sz="1400" b="1" dirty="0">
              <a:latin typeface="+mj-lt"/>
            </a:endParaRPr>
          </a:p>
          <a:p>
            <a:pPr lvl="1"/>
            <a:endParaRPr lang="en-US" altLang="ko-KR" sz="1400" dirty="0">
              <a:latin typeface="+mj-lt"/>
            </a:endParaRPr>
          </a:p>
          <a:p>
            <a:pPr lvl="1"/>
            <a:r>
              <a:rPr lang="en-US" altLang="ko-KR" sz="1400" dirty="0" err="1"/>
              <a:t>aPerson.age</a:t>
            </a:r>
            <a:r>
              <a:rPr lang="en-US" altLang="ko-KR" sz="1400" dirty="0"/>
              <a:t> = 30;		// </a:t>
            </a:r>
            <a:r>
              <a:rPr lang="ko-KR" altLang="en-US" sz="1400" dirty="0"/>
              <a:t>객체 멤버 접근</a:t>
            </a:r>
            <a:endParaRPr lang="en-US" altLang="ko-KR" sz="1400" dirty="0">
              <a:latin typeface="+mj-lt"/>
            </a:endParaRPr>
          </a:p>
          <a:p>
            <a:pPr marL="0" lvl="1"/>
            <a:r>
              <a:rPr lang="en-US" altLang="ko-KR" sz="1400" dirty="0"/>
              <a:t>      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aPerson.age</a:t>
            </a:r>
            <a:r>
              <a:rPr lang="en-US" altLang="ko-KR" sz="1400" dirty="0"/>
              <a:t>; 		// 30</a:t>
            </a:r>
          </a:p>
          <a:p>
            <a:r>
              <a:rPr lang="en-US" altLang="ko-KR" sz="1400" dirty="0"/>
              <a:t>       String s = </a:t>
            </a:r>
            <a:r>
              <a:rPr lang="en-US" altLang="ko-KR" sz="1400" dirty="0" err="1"/>
              <a:t>aPerson.getName</a:t>
            </a:r>
            <a:r>
              <a:rPr lang="en-US" altLang="ko-KR" sz="1400" dirty="0"/>
              <a:t>(); 	// </a:t>
            </a:r>
            <a:r>
              <a:rPr lang="ko-KR" altLang="en-US" sz="1400" dirty="0"/>
              <a:t>객체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endParaRPr lang="en-US" altLang="ko-KR" sz="1400" dirty="0">
              <a:latin typeface="+mj-lt"/>
            </a:endParaRPr>
          </a:p>
          <a:p>
            <a:r>
              <a:rPr lang="en-US" altLang="ko-KR" sz="1400" dirty="0">
                <a:latin typeface="+mj-lt"/>
              </a:rPr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5143500" y="3152775"/>
            <a:ext cx="3376546" cy="1038225"/>
          </a:xfrm>
          <a:custGeom>
            <a:avLst/>
            <a:gdLst>
              <a:gd name="connsiteX0" fmla="*/ 0 w 3376546"/>
              <a:gd name="connsiteY0" fmla="*/ 0 h 1038225"/>
              <a:gd name="connsiteX1" fmla="*/ 3257550 w 3376546"/>
              <a:gd name="connsiteY1" fmla="*/ 409575 h 1038225"/>
              <a:gd name="connsiteX2" fmla="*/ 2352675 w 3376546"/>
              <a:gd name="connsiteY2" fmla="*/ 1038225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6546" h="1038225">
                <a:moveTo>
                  <a:pt x="0" y="0"/>
                </a:moveTo>
                <a:cubicBezTo>
                  <a:pt x="1432719" y="118269"/>
                  <a:pt x="2865438" y="236538"/>
                  <a:pt x="3257550" y="409575"/>
                </a:cubicBezTo>
                <a:cubicBezTo>
                  <a:pt x="3649663" y="582613"/>
                  <a:pt x="3001169" y="810419"/>
                  <a:pt x="2352675" y="103822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917980" y="3495675"/>
            <a:ext cx="777470" cy="952500"/>
          </a:xfrm>
          <a:custGeom>
            <a:avLst/>
            <a:gdLst>
              <a:gd name="connsiteX0" fmla="*/ 339320 w 777470"/>
              <a:gd name="connsiteY0" fmla="*/ 0 h 952500"/>
              <a:gd name="connsiteX1" fmla="*/ 15470 w 777470"/>
              <a:gd name="connsiteY1" fmla="*/ 495300 h 952500"/>
              <a:gd name="connsiteX2" fmla="*/ 777470 w 777470"/>
              <a:gd name="connsiteY2" fmla="*/ 952500 h 95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77470" h="952500">
                <a:moveTo>
                  <a:pt x="339320" y="0"/>
                </a:moveTo>
                <a:cubicBezTo>
                  <a:pt x="140882" y="168275"/>
                  <a:pt x="-57555" y="336550"/>
                  <a:pt x="15470" y="495300"/>
                </a:cubicBezTo>
                <a:cubicBezTo>
                  <a:pt x="88495" y="654050"/>
                  <a:pt x="432982" y="803275"/>
                  <a:pt x="777470" y="9525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</a:t>
            </a:r>
            <a:r>
              <a:rPr lang="en-US" altLang="ko-KR" dirty="0"/>
              <a:t> : </a:t>
            </a:r>
            <a:r>
              <a:rPr lang="ko-KR" altLang="en-US" dirty="0"/>
              <a:t>배열의 전달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55576" y="1996406"/>
            <a:ext cx="518457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ArrayParameter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char c[] 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replaceSpace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55576" y="6021288"/>
            <a:ext cx="518457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596353" y="1332568"/>
            <a:ext cx="73448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char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배열을 </a:t>
            </a:r>
            <a:r>
              <a:rPr lang="ko-KR" altLang="en-US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메소드의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인자로 전달하여 배열 속의 공백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(' ')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문자를 ‘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,’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로 대치하는 프로그램을 작성하라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6092" dirty="0"/>
              <a:t>06</a:t>
            </a:r>
            <a:r>
              <a:rPr lang="en-US" altLang="ko-KR" sz="4062" dirty="0"/>
              <a:t> </a:t>
            </a:r>
            <a:r>
              <a:rPr lang="ko-KR" altLang="en-US" sz="2585" dirty="0"/>
              <a:t>고객관리 프로그램 </a:t>
            </a:r>
            <a:r>
              <a:rPr lang="en-US" altLang="ko-KR" sz="2585" dirty="0"/>
              <a:t>I</a:t>
            </a:r>
            <a:endParaRPr lang="ko-KR" altLang="en-US" sz="2585" dirty="0"/>
          </a:p>
        </p:txBody>
      </p:sp>
      <p:sp>
        <p:nvSpPr>
          <p:cNvPr id="7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1550923" y="3738838"/>
            <a:ext cx="5684576" cy="1019540"/>
          </a:xfrm>
        </p:spPr>
        <p:txBody>
          <a:bodyPr anchor="t" anchorCtr="0"/>
          <a:lstStyle/>
          <a:p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69490" y="2564905"/>
            <a:ext cx="942694" cy="3481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2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</a:t>
            </a:r>
            <a:endParaRPr lang="ko-KR" altLang="en-US" sz="1662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59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요구사항 정의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고객관리 프로그램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648147" y="1700809"/>
            <a:ext cx="7822976" cy="3161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 latinLnBrk="1"/>
            <a:r>
              <a:rPr lang="ko-KR" altLang="en-US" sz="1662" dirty="0"/>
              <a:t>고객의 정보는 이름</a:t>
            </a:r>
            <a:r>
              <a:rPr lang="en-US" altLang="ko-KR" sz="1662" dirty="0"/>
              <a:t>, </a:t>
            </a:r>
            <a:r>
              <a:rPr lang="ko-KR" altLang="en-US" sz="1662" dirty="0"/>
              <a:t>성별</a:t>
            </a:r>
            <a:r>
              <a:rPr lang="en-US" altLang="ko-KR" sz="1662" dirty="0"/>
              <a:t>, </a:t>
            </a:r>
            <a:r>
              <a:rPr lang="ko-KR" altLang="en-US" sz="1662" dirty="0" err="1"/>
              <a:t>이메일</a:t>
            </a:r>
            <a:r>
              <a:rPr lang="en-US" altLang="ko-KR" sz="1662" dirty="0"/>
              <a:t>, </a:t>
            </a:r>
            <a:r>
              <a:rPr lang="ko-KR" altLang="en-US" sz="1662" dirty="0" err="1"/>
              <a:t>출생년도가</a:t>
            </a:r>
            <a:r>
              <a:rPr lang="ko-KR" altLang="en-US" sz="1662" dirty="0"/>
              <a:t> 있습니다</a:t>
            </a:r>
            <a:r>
              <a:rPr lang="en-US" altLang="ko-KR" sz="1662" dirty="0"/>
              <a:t>. </a:t>
            </a:r>
            <a:r>
              <a:rPr lang="ko-KR" altLang="en-US" sz="1662" dirty="0"/>
              <a:t>고객의 정보를 입력 받아 배열에 저장해야 합니다</a:t>
            </a:r>
            <a:r>
              <a:rPr lang="en-US" altLang="ko-KR" sz="1662" dirty="0"/>
              <a:t>. </a:t>
            </a:r>
            <a:r>
              <a:rPr lang="ko-KR" altLang="en-US" sz="1662" dirty="0"/>
              <a:t>이름은 문자열로 저장하며</a:t>
            </a:r>
            <a:r>
              <a:rPr lang="en-US" altLang="ko-KR" sz="1662" dirty="0"/>
              <a:t>, </a:t>
            </a:r>
            <a:r>
              <a:rPr lang="ko-KR" altLang="en-US" sz="1662" dirty="0"/>
              <a:t>성별은 남자는 </a:t>
            </a:r>
            <a:r>
              <a:rPr lang="en-US" altLang="ko-KR" sz="1662" dirty="0"/>
              <a:t>M, </a:t>
            </a:r>
            <a:r>
              <a:rPr lang="ko-KR" altLang="en-US" sz="1662" dirty="0"/>
              <a:t>여자는 </a:t>
            </a:r>
            <a:r>
              <a:rPr lang="en-US" altLang="ko-KR" sz="1662" dirty="0"/>
              <a:t>F</a:t>
            </a:r>
            <a:r>
              <a:rPr lang="ko-KR" altLang="en-US" sz="1662" dirty="0"/>
              <a:t>로 저장합니다</a:t>
            </a:r>
            <a:r>
              <a:rPr lang="en-US" altLang="ko-KR" sz="1662" dirty="0"/>
              <a:t>. </a:t>
            </a:r>
            <a:r>
              <a:rPr lang="ko-KR" altLang="en-US" sz="1662" dirty="0" err="1"/>
              <a:t>이메일은</a:t>
            </a:r>
            <a:r>
              <a:rPr lang="ko-KR" altLang="en-US" sz="1662" dirty="0"/>
              <a:t> 문자열로 저장하며 태어난 </a:t>
            </a:r>
            <a:r>
              <a:rPr lang="ko-KR" altLang="en-US" sz="1662" dirty="0" err="1"/>
              <a:t>출생년도는</a:t>
            </a:r>
            <a:r>
              <a:rPr lang="ko-KR" altLang="en-US" sz="1662" dirty="0"/>
              <a:t> 정수로 저장합니다</a:t>
            </a:r>
            <a:r>
              <a:rPr lang="en-US" altLang="ko-KR" sz="1662" dirty="0"/>
              <a:t>. </a:t>
            </a:r>
          </a:p>
          <a:p>
            <a:pPr fontAlgn="base" latinLnBrk="1"/>
            <a:endParaRPr lang="ko-KR" altLang="en-US" sz="1662" dirty="0"/>
          </a:p>
          <a:p>
            <a:pPr fontAlgn="base" latinLnBrk="1"/>
            <a:r>
              <a:rPr lang="ko-KR" altLang="en-US" sz="1662" dirty="0"/>
              <a:t>고객 관리 프로그램은 고객의 정보를 저장</a:t>
            </a:r>
            <a:r>
              <a:rPr lang="en-US" altLang="ko-KR" sz="1662" dirty="0"/>
              <a:t>, </a:t>
            </a:r>
            <a:r>
              <a:rPr lang="ko-KR" altLang="en-US" sz="1662" dirty="0"/>
              <a:t>조회</a:t>
            </a:r>
            <a:r>
              <a:rPr lang="en-US" altLang="ko-KR" sz="1662" dirty="0"/>
              <a:t>, </a:t>
            </a:r>
            <a:r>
              <a:rPr lang="ko-KR" altLang="en-US" sz="1662" dirty="0"/>
              <a:t>수정</a:t>
            </a:r>
            <a:r>
              <a:rPr lang="en-US" altLang="ko-KR" sz="1662" dirty="0"/>
              <a:t>, </a:t>
            </a:r>
            <a:r>
              <a:rPr lang="ko-KR" altLang="en-US" sz="1662" dirty="0"/>
              <a:t>삭제할 수 있는 기능이 있어야 합니다</a:t>
            </a:r>
            <a:r>
              <a:rPr lang="en-US" altLang="ko-KR" sz="1662" dirty="0"/>
              <a:t>. </a:t>
            </a:r>
            <a:r>
              <a:rPr lang="ko-KR" altLang="en-US" sz="1662" dirty="0"/>
              <a:t>고객 정보를 파일에 저장하는 기능을 구현하지 않아도 됩니다</a:t>
            </a:r>
            <a:r>
              <a:rPr lang="en-US" altLang="ko-KR" sz="1662" dirty="0"/>
              <a:t>.</a:t>
            </a:r>
          </a:p>
          <a:p>
            <a:pPr fontAlgn="base" latinLnBrk="1"/>
            <a:endParaRPr lang="ko-KR" altLang="en-US" sz="1662" dirty="0"/>
          </a:p>
          <a:p>
            <a:pPr fontAlgn="base" latinLnBrk="1"/>
            <a:r>
              <a:rPr lang="en-US" altLang="ko-KR" sz="1662" dirty="0"/>
              <a:t>I</a:t>
            </a:r>
            <a:r>
              <a:rPr lang="ko-KR" altLang="en-US" sz="1662" dirty="0"/>
              <a:t>를 눌러 고객의 정보를 입력 받도록 하며</a:t>
            </a:r>
            <a:r>
              <a:rPr lang="en-US" altLang="ko-KR" sz="1662" dirty="0"/>
              <a:t>, </a:t>
            </a:r>
            <a:r>
              <a:rPr lang="ko-KR" altLang="en-US" sz="1662" dirty="0"/>
              <a:t>저장된 고객 정보는 </a:t>
            </a:r>
            <a:r>
              <a:rPr lang="en-US" altLang="ko-KR" sz="1662" dirty="0"/>
              <a:t>P </a:t>
            </a:r>
            <a:r>
              <a:rPr lang="ko-KR" altLang="en-US" sz="1662" dirty="0"/>
              <a:t>또는 </a:t>
            </a:r>
            <a:r>
              <a:rPr lang="en-US" altLang="ko-KR" sz="1662" dirty="0"/>
              <a:t>N</a:t>
            </a:r>
            <a:r>
              <a:rPr lang="ko-KR" altLang="en-US" sz="1662" dirty="0"/>
              <a:t>을 눌러 이전 고객정보 또는 다음 고객정보를 조회할 수 있어야 합니다</a:t>
            </a:r>
            <a:r>
              <a:rPr lang="en-US" altLang="ko-KR" sz="1662" dirty="0"/>
              <a:t>. </a:t>
            </a:r>
            <a:r>
              <a:rPr lang="ko-KR" altLang="en-US" sz="1662" dirty="0"/>
              <a:t>조회한 고객 정보는 </a:t>
            </a:r>
            <a:r>
              <a:rPr lang="en-US" altLang="ko-KR" sz="1662" dirty="0"/>
              <a:t>U</a:t>
            </a:r>
            <a:r>
              <a:rPr lang="ko-KR" altLang="en-US" sz="1662" dirty="0"/>
              <a:t>를 눌러 새로운 정보로 수정할 수 있어야 합니다</a:t>
            </a:r>
            <a:r>
              <a:rPr lang="en-US" altLang="ko-KR" sz="1662" dirty="0"/>
              <a:t>. D</a:t>
            </a:r>
            <a:r>
              <a:rPr lang="ko-KR" altLang="en-US" sz="1662" dirty="0"/>
              <a:t>를 누르면 조회한 고객 정보를 배열에서 삭제해야 합니다</a:t>
            </a:r>
            <a:r>
              <a:rPr lang="en-US" altLang="ko-KR" sz="1662" dirty="0"/>
              <a:t>. </a:t>
            </a:r>
            <a:r>
              <a:rPr lang="ko-KR" altLang="en-US" sz="1662" dirty="0"/>
              <a:t>프로그램의 종료는 </a:t>
            </a:r>
            <a:r>
              <a:rPr lang="en-US" altLang="ko-KR" sz="1662" dirty="0"/>
              <a:t>Q</a:t>
            </a:r>
            <a:r>
              <a:rPr lang="ko-KR" altLang="en-US" sz="1662" dirty="0"/>
              <a:t>를 누릅니다</a:t>
            </a:r>
            <a:r>
              <a:rPr lang="en-US" altLang="ko-KR" sz="1662" dirty="0"/>
              <a:t>.</a:t>
            </a:r>
            <a:endParaRPr lang="ko-KR" altLang="en-US" sz="1662" dirty="0"/>
          </a:p>
        </p:txBody>
      </p:sp>
    </p:spTree>
    <p:extLst>
      <p:ext uri="{BB962C8B-B14F-4D97-AF65-F5344CB8AC3E}">
        <p14:creationId xmlns:p14="http://schemas.microsoft.com/office/powerpoint/2010/main" val="155219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상속 </a:t>
            </a:r>
            <a:r>
              <a:rPr lang="en-US" altLang="ko-KR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상속</a:t>
            </a:r>
            <a:endParaRPr lang="en-US" altLang="ko-KR" dirty="0"/>
          </a:p>
          <a:p>
            <a:pPr lvl="1"/>
            <a:r>
              <a:rPr lang="ko-KR" altLang="en-US" dirty="0"/>
              <a:t>상위 클래스의 특성 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을 하위 클래스에 물려주는 것</a:t>
            </a:r>
            <a:endParaRPr lang="en-US" altLang="ko-KR" dirty="0"/>
          </a:p>
          <a:p>
            <a:pPr lvl="1"/>
            <a:r>
              <a:rPr lang="ko-KR" altLang="en-US" dirty="0"/>
              <a:t>슈퍼 클래스 </a:t>
            </a:r>
            <a:r>
              <a:rPr lang="en-US" altLang="ko-KR" dirty="0"/>
              <a:t>(superclass)</a:t>
            </a:r>
          </a:p>
          <a:p>
            <a:pPr lvl="2"/>
            <a:r>
              <a:rPr lang="ko-KR" altLang="en-US" dirty="0"/>
              <a:t>특성을 물려주는 상위 클래스</a:t>
            </a:r>
            <a:endParaRPr lang="en-US" altLang="ko-KR" dirty="0"/>
          </a:p>
          <a:p>
            <a:pPr lvl="1"/>
            <a:r>
              <a:rPr lang="ko-KR" altLang="en-US" dirty="0"/>
              <a:t>서브 클래스 </a:t>
            </a:r>
            <a:r>
              <a:rPr lang="en-US" altLang="ko-KR" dirty="0"/>
              <a:t>(subclass)</a:t>
            </a:r>
          </a:p>
          <a:p>
            <a:pPr lvl="2"/>
            <a:r>
              <a:rPr lang="ko-KR" altLang="en-US" dirty="0"/>
              <a:t>특성을 물려 받는 하위 클래스</a:t>
            </a:r>
            <a:endParaRPr lang="en-US" altLang="ko-KR" dirty="0"/>
          </a:p>
          <a:p>
            <a:pPr lvl="2"/>
            <a:r>
              <a:rPr lang="ko-KR" altLang="en-US" dirty="0"/>
              <a:t>슈퍼 클래스에 자신만의 특성</a:t>
            </a:r>
            <a:r>
              <a:rPr lang="en-US" altLang="ko-KR" dirty="0"/>
              <a:t>(</a:t>
            </a:r>
            <a:r>
              <a:rPr lang="ko-KR" altLang="en-US" dirty="0"/>
              <a:t>필드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) </a:t>
            </a:r>
            <a:r>
              <a:rPr lang="ko-KR" altLang="en-US" dirty="0"/>
              <a:t>추가</a:t>
            </a:r>
            <a:endParaRPr lang="en-US" altLang="ko-KR" dirty="0"/>
          </a:p>
          <a:p>
            <a:pPr lvl="2"/>
            <a:r>
              <a:rPr lang="ko-KR" altLang="en-US" dirty="0"/>
              <a:t>슈퍼 클래스의 특성</a:t>
            </a:r>
            <a:r>
              <a:rPr lang="en-US" altLang="ko-KR" dirty="0"/>
              <a:t>(</a:t>
            </a:r>
            <a:r>
              <a:rPr lang="ko-KR" altLang="en-US" dirty="0" err="1"/>
              <a:t>메소드</a:t>
            </a:r>
            <a:r>
              <a:rPr lang="en-US" altLang="ko-KR" dirty="0"/>
              <a:t>)</a:t>
            </a:r>
            <a:r>
              <a:rPr lang="ko-KR" altLang="en-US" dirty="0"/>
              <a:t>을 수정 </a:t>
            </a:r>
            <a:r>
              <a:rPr lang="en-US" altLang="ko-KR" dirty="0"/>
              <a:t>: </a:t>
            </a:r>
            <a:r>
              <a:rPr lang="ko-KR" altLang="en-US" dirty="0"/>
              <a:t>구체적으로 </a:t>
            </a:r>
            <a:r>
              <a:rPr lang="ko-KR" altLang="en-US" dirty="0" err="1"/>
              <a:t>오버라이딩이라고</a:t>
            </a:r>
            <a:r>
              <a:rPr lang="ko-KR" altLang="en-US" dirty="0"/>
              <a:t> 부름</a:t>
            </a:r>
            <a:endParaRPr lang="en-US" altLang="ko-KR" dirty="0"/>
          </a:p>
          <a:p>
            <a:r>
              <a:rPr lang="ko-KR" altLang="en-US" dirty="0"/>
              <a:t>슈퍼 클래스에서 하위 클래스로 갈수록 구체적</a:t>
            </a:r>
            <a:endParaRPr lang="en-US" altLang="ko-KR" dirty="0"/>
          </a:p>
          <a:p>
            <a:pPr lvl="1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폰 </a:t>
            </a:r>
            <a:r>
              <a:rPr lang="en-US" altLang="ko-KR" dirty="0"/>
              <a:t>-&gt; </a:t>
            </a:r>
            <a:r>
              <a:rPr lang="ko-KR" altLang="en-US" dirty="0" err="1"/>
              <a:t>모바일폰</a:t>
            </a:r>
            <a:r>
              <a:rPr lang="ko-KR" altLang="en-US" dirty="0"/>
              <a:t> </a:t>
            </a:r>
            <a:r>
              <a:rPr lang="en-US" altLang="ko-KR" dirty="0"/>
              <a:t>-&gt; </a:t>
            </a:r>
            <a:r>
              <a:rPr lang="ko-KR" altLang="en-US" dirty="0" err="1"/>
              <a:t>뮤직폰</a:t>
            </a:r>
            <a:endParaRPr lang="en-US" altLang="ko-KR" dirty="0"/>
          </a:p>
          <a:p>
            <a:r>
              <a:rPr lang="ko-KR" altLang="en-US" dirty="0"/>
              <a:t>상속을 통해 간결한 서브 클래스 작성</a:t>
            </a:r>
            <a:endParaRPr lang="en-US" altLang="ko-KR" dirty="0"/>
          </a:p>
          <a:p>
            <a:pPr lvl="1"/>
            <a:r>
              <a:rPr lang="ko-KR" altLang="en-US" dirty="0"/>
              <a:t>동일한 특성을 재정의할 필요가 없어 서브 클래스가 간결해짐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404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상속 관계 예</a:t>
            </a:r>
          </a:p>
        </p:txBody>
      </p:sp>
      <p:sp>
        <p:nvSpPr>
          <p:cNvPr id="4" name="순서도: 처리 3"/>
          <p:cNvSpPr/>
          <p:nvPr/>
        </p:nvSpPr>
        <p:spPr>
          <a:xfrm>
            <a:off x="3275856" y="1714488"/>
            <a:ext cx="1724772" cy="71438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전화 걸기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전화 받기</a:t>
            </a:r>
            <a:endParaRPr lang="en-US" altLang="ko-KR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047698" y="1857364"/>
            <a:ext cx="1204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class Phone </a:t>
            </a:r>
            <a:endParaRPr lang="ko-KR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547664" y="3121223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MobilePhone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1690508" y="4417367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class </a:t>
            </a:r>
            <a:r>
              <a:rPr lang="en-US" altLang="ko-KR" sz="1400" dirty="0" err="1"/>
              <a:t>MusicPhone</a:t>
            </a:r>
            <a:endParaRPr lang="ko-KR" altLang="en-US" sz="1400" dirty="0"/>
          </a:p>
        </p:txBody>
      </p:sp>
      <p:sp>
        <p:nvSpPr>
          <p:cNvPr id="24" name="순서도: 처리 23"/>
          <p:cNvSpPr/>
          <p:nvPr/>
        </p:nvSpPr>
        <p:spPr>
          <a:xfrm>
            <a:off x="3275856" y="2928934"/>
            <a:ext cx="1724772" cy="857256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무선 기지국 연결</a:t>
            </a:r>
            <a:endParaRPr lang="en-US" altLang="ko-KR" sz="1400" dirty="0">
              <a:solidFill>
                <a:srgbClr val="FF0000"/>
              </a:solidFill>
            </a:endParaRPr>
          </a:p>
          <a:p>
            <a:pPr algn="ctr"/>
            <a:r>
              <a:rPr lang="ko-KR" altLang="en-US" sz="1400" dirty="0">
                <a:solidFill>
                  <a:srgbClr val="FF0000"/>
                </a:solidFill>
              </a:rPr>
              <a:t>배터리 충전하기</a:t>
            </a:r>
            <a:endParaRPr lang="en-US" altLang="ko-KR" sz="1400" dirty="0">
              <a:solidFill>
                <a:srgbClr val="FF0000"/>
              </a:solidFill>
            </a:endParaRPr>
          </a:p>
        </p:txBody>
      </p:sp>
      <p:sp>
        <p:nvSpPr>
          <p:cNvPr id="25" name="순서도: 처리 24"/>
          <p:cNvSpPr/>
          <p:nvPr/>
        </p:nvSpPr>
        <p:spPr>
          <a:xfrm>
            <a:off x="3275856" y="4286256"/>
            <a:ext cx="1724772" cy="714380"/>
          </a:xfrm>
          <a:prstGeom prst="flowChartProcess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rgbClr val="0000FF"/>
                </a:solidFill>
              </a:rPr>
              <a:t>음악 다운받기</a:t>
            </a:r>
            <a:endParaRPr lang="en-US" altLang="ko-KR" sz="1400" dirty="0">
              <a:solidFill>
                <a:srgbClr val="0000FF"/>
              </a:solidFill>
            </a:endParaRPr>
          </a:p>
          <a:p>
            <a:pPr algn="ctr"/>
            <a:r>
              <a:rPr lang="ko-KR" altLang="en-US" sz="1400" dirty="0">
                <a:solidFill>
                  <a:srgbClr val="0000FF"/>
                </a:solidFill>
              </a:rPr>
              <a:t>음악 재생하기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572132" y="357187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구체화</a:t>
            </a:r>
          </a:p>
        </p:txBody>
      </p:sp>
      <p:sp>
        <p:nvSpPr>
          <p:cNvPr id="28" name="오른쪽 화살표 27"/>
          <p:cNvSpPr/>
          <p:nvPr/>
        </p:nvSpPr>
        <p:spPr>
          <a:xfrm rot="5400000">
            <a:off x="4143372" y="3214686"/>
            <a:ext cx="2643206" cy="2143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cxnSp>
        <p:nvCxnSpPr>
          <p:cNvPr id="12" name="직선 화살표 연결선 11"/>
          <p:cNvCxnSpPr>
            <a:stCxn id="24" idx="0"/>
            <a:endCxn id="4" idx="2"/>
          </p:cNvCxnSpPr>
          <p:nvPr/>
        </p:nvCxnSpPr>
        <p:spPr>
          <a:xfrm flipV="1">
            <a:off x="4138242" y="2428868"/>
            <a:ext cx="0" cy="5000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25" idx="0"/>
            <a:endCxn id="24" idx="2"/>
          </p:cNvCxnSpPr>
          <p:nvPr/>
        </p:nvCxnSpPr>
        <p:spPr>
          <a:xfrm flipV="1">
            <a:off x="4138242" y="3786190"/>
            <a:ext cx="0" cy="50006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357686" y="385762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상속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357686" y="250030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상속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340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13968"/>
            <a:ext cx="6447607" cy="3384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72" y="980729"/>
            <a:ext cx="6293847" cy="17188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5597624" cy="679450"/>
          </a:xfrm>
        </p:spPr>
        <p:txBody>
          <a:bodyPr/>
          <a:lstStyle/>
          <a:p>
            <a:r>
              <a:rPr lang="ko-KR" altLang="en-US" dirty="0"/>
              <a:t>상속의 필요성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7191886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중복된 멤버를 가진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개의 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02119" y="4013658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이용한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경우 중복이 제거되고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간결해진 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3528" y="980728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4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857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클래스</a:t>
            </a:r>
            <a:r>
              <a:rPr lang="en-US" altLang="ko-KR"/>
              <a:t> </a:t>
            </a:r>
            <a:r>
              <a:rPr lang="ko-KR" altLang="en-US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85313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/>
              <a:t>상속 선언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자바 상속의 특징</a:t>
            </a:r>
            <a:endParaRPr lang="en-US" altLang="ko-KR" dirty="0"/>
          </a:p>
          <a:p>
            <a:pPr lvl="1"/>
            <a:r>
              <a:rPr lang="ko-KR" altLang="en-US" dirty="0"/>
              <a:t>다중 상속 지원하지 않음</a:t>
            </a:r>
            <a:endParaRPr lang="en-US" altLang="ko-KR" dirty="0"/>
          </a:p>
          <a:p>
            <a:pPr lvl="2"/>
            <a:r>
              <a:rPr lang="ko-KR" altLang="en-US" dirty="0"/>
              <a:t>다수 개의 클래스를 상속받지 못함</a:t>
            </a:r>
            <a:endParaRPr lang="en-US" altLang="ko-KR" dirty="0"/>
          </a:p>
          <a:p>
            <a:pPr lvl="1"/>
            <a:r>
              <a:rPr lang="ko-KR" altLang="en-US" dirty="0"/>
              <a:t>상속의 횟수는 무제한</a:t>
            </a:r>
            <a:endParaRPr lang="en-US" altLang="ko-KR" dirty="0"/>
          </a:p>
          <a:p>
            <a:pPr lvl="1"/>
            <a:r>
              <a:rPr lang="ko-KR" altLang="en-US" dirty="0"/>
              <a:t>상속의 최상위 조상 클래스는 </a:t>
            </a:r>
            <a:r>
              <a:rPr lang="en-US" altLang="ko-KR" dirty="0" err="1"/>
              <a:t>java.lang.Object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모든 클래스는 자동으로 </a:t>
            </a:r>
            <a:r>
              <a:rPr lang="en-US" altLang="ko-KR" dirty="0" err="1"/>
              <a:t>java.lang.Object</a:t>
            </a:r>
            <a:r>
              <a:rPr lang="ko-KR" altLang="en-US" dirty="0"/>
              <a:t>를 상속받음</a:t>
            </a: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998942" y="2174007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public class Person {</a:t>
            </a:r>
          </a:p>
          <a:p>
            <a:pPr lvl="1"/>
            <a:r>
              <a:rPr lang="en-US" altLang="ko-KR" sz="1400" dirty="0"/>
              <a:t>...</a:t>
            </a:r>
          </a:p>
          <a:p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public class Student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Person { // Person</a:t>
            </a:r>
            <a:r>
              <a:rPr lang="ko-KR" altLang="en-US" sz="1400" dirty="0"/>
              <a:t>을 상속받는 클래스 </a:t>
            </a:r>
            <a:r>
              <a:rPr lang="en-US" altLang="ko-KR" sz="1400" dirty="0"/>
              <a:t>Student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extends</a:t>
            </a:r>
            <a:r>
              <a:rPr lang="en-US" altLang="ko-KR" sz="1400" dirty="0"/>
              <a:t> Student { // Student</a:t>
            </a:r>
            <a:r>
              <a:rPr lang="ko-KR" altLang="en-US" sz="1400" dirty="0"/>
              <a:t>를 상속받는 </a:t>
            </a:r>
            <a:r>
              <a:rPr lang="en-US" altLang="ko-KR" sz="1400" dirty="0" err="1"/>
              <a:t>StudentWorker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</a:p>
          <a:p>
            <a:pPr lvl="1"/>
            <a:r>
              <a:rPr lang="en-US" altLang="ko-KR" sz="1400" dirty="0"/>
              <a:t>...</a:t>
            </a:r>
            <a:endParaRPr lang="ko-KR" altLang="en-US" sz="1400" dirty="0"/>
          </a:p>
          <a:p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57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5-1 : </a:t>
            </a:r>
            <a:r>
              <a:rPr lang="ko-KR" altLang="en-US" dirty="0"/>
              <a:t>클래스 상속 만들어 보기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27584" y="1340768"/>
            <a:ext cx="70567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(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x,y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)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의 한 점을 표현하는 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Point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클래스와 이를 상속받아 컬러 점을 표현하는 </a:t>
            </a:r>
            <a:r>
              <a:rPr lang="en-US" altLang="ko-KR" dirty="0" err="1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ColorPoint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클래스를 만들어보자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27984" y="2059107"/>
            <a:ext cx="446449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ColorPoint</a:t>
            </a:r>
            <a:r>
              <a:rPr lang="en-US" altLang="ko-KR" sz="1400" b="1" dirty="0"/>
              <a:t> extends Point </a:t>
            </a:r>
            <a:r>
              <a:rPr lang="en-US" altLang="ko-KR" sz="1400" dirty="0"/>
              <a:t>{ </a:t>
            </a:r>
          </a:p>
          <a:p>
            <a:pPr defTabSz="180000"/>
            <a:r>
              <a:rPr lang="en-US" altLang="ko-KR" sz="1400" dirty="0"/>
              <a:t>	// Point</a:t>
            </a:r>
            <a:r>
              <a:rPr lang="ko-KR" altLang="en-US" sz="1400" dirty="0"/>
              <a:t>를 상속받은 </a:t>
            </a:r>
            <a:r>
              <a:rPr lang="en-US" altLang="ko-KR" sz="1400" dirty="0" err="1"/>
              <a:t>ColorPoint</a:t>
            </a:r>
            <a:r>
              <a:rPr lang="en-US" altLang="ko-KR" sz="1400" dirty="0"/>
              <a:t> </a:t>
            </a:r>
            <a:r>
              <a:rPr lang="ko-KR" altLang="en-US" sz="1400" dirty="0"/>
              <a:t>선언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String color; // </a:t>
            </a:r>
            <a:r>
              <a:rPr lang="ko-KR" altLang="en-US" sz="1400" dirty="0"/>
              <a:t>점의 색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setColor</a:t>
            </a:r>
            <a:r>
              <a:rPr lang="en-US" altLang="ko-KR" sz="1400" dirty="0"/>
              <a:t>(String color)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this.color</a:t>
            </a:r>
            <a:r>
              <a:rPr lang="en-US" altLang="ko-KR" sz="1400" dirty="0"/>
              <a:t> = color;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showColorPoint</a:t>
            </a:r>
            <a:r>
              <a:rPr lang="en-US" altLang="ko-KR" sz="1400" dirty="0"/>
              <a:t>() { // </a:t>
            </a:r>
            <a:r>
              <a:rPr lang="ko-KR" altLang="en-US" sz="1400" dirty="0"/>
              <a:t>컬러 점의 좌표 출력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(color);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showPoint</a:t>
            </a:r>
            <a:r>
              <a:rPr lang="en-US" altLang="ko-KR" sz="1400" dirty="0"/>
              <a:t>(); // Point </a:t>
            </a:r>
            <a:r>
              <a:rPr lang="ko-KR" altLang="en-US" sz="1400" dirty="0"/>
              <a:t>클래스의 </a:t>
            </a:r>
            <a:r>
              <a:rPr lang="en-US" altLang="ko-KR" sz="1400" dirty="0" err="1"/>
              <a:t>showPoint</a:t>
            </a:r>
            <a:r>
              <a:rPr lang="en-US" altLang="ko-KR" sz="1400" dirty="0"/>
              <a:t>() </a:t>
            </a:r>
            <a:r>
              <a:rPr lang="ko-KR" altLang="en-US" sz="1400" dirty="0"/>
              <a:t>호출 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ColorPoint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cp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ColorPoint</a:t>
            </a:r>
            <a:r>
              <a:rPr lang="en-US" altLang="ko-KR" sz="1400" b="1" dirty="0"/>
              <a:t>();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cp.set</a:t>
            </a:r>
            <a:r>
              <a:rPr lang="en-US" altLang="ko-KR" sz="1400" dirty="0"/>
              <a:t>(3,4); // Point </a:t>
            </a:r>
            <a:r>
              <a:rPr lang="ko-KR" altLang="en-US" sz="1400" dirty="0"/>
              <a:t>클래스의 </a:t>
            </a:r>
            <a:r>
              <a:rPr lang="en-US" altLang="ko-KR" sz="1400" dirty="0"/>
              <a:t>set()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cp.setColor</a:t>
            </a:r>
            <a:r>
              <a:rPr lang="en-US" altLang="ko-KR" sz="1400" dirty="0"/>
              <a:t>("red"); // </a:t>
            </a:r>
            <a:r>
              <a:rPr lang="ko-KR" altLang="en-US" sz="1400" dirty="0"/>
              <a:t>색 지정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cp.showColorPoint</a:t>
            </a:r>
            <a:r>
              <a:rPr lang="en-US" altLang="ko-KR" sz="1400" dirty="0"/>
              <a:t>(); // </a:t>
            </a:r>
            <a:r>
              <a:rPr lang="ko-KR" altLang="en-US" sz="1400" dirty="0"/>
              <a:t>컬러 점의 좌표 출력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3879308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Point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y; // </a:t>
            </a:r>
            <a:r>
              <a:rPr lang="ko-KR" altLang="en-US" sz="1400" dirty="0"/>
              <a:t>한 점을 구성하는 </a:t>
            </a:r>
            <a:r>
              <a:rPr lang="en-US" altLang="ko-KR" sz="1400" dirty="0"/>
              <a:t>x, y </a:t>
            </a:r>
            <a:r>
              <a:rPr lang="ko-KR" altLang="en-US" sz="1400" dirty="0"/>
              <a:t>좌표</a:t>
            </a:r>
          </a:p>
          <a:p>
            <a:pPr defTabSz="180000"/>
            <a:r>
              <a:rPr lang="ko-KR" altLang="en-US" sz="1400" dirty="0"/>
              <a:t>	</a:t>
            </a:r>
            <a:r>
              <a:rPr lang="en-US" altLang="ko-KR" sz="1400" dirty="0"/>
              <a:t>void set(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y)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this.x</a:t>
            </a:r>
            <a:r>
              <a:rPr lang="en-US" altLang="ko-KR" sz="1400" dirty="0"/>
              <a:t> 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void </a:t>
            </a:r>
            <a:r>
              <a:rPr lang="en-US" altLang="ko-KR" sz="1400" dirty="0" err="1"/>
              <a:t>showPoint</a:t>
            </a:r>
            <a:r>
              <a:rPr lang="en-US" altLang="ko-KR" sz="1400" dirty="0"/>
              <a:t>() { // </a:t>
            </a:r>
            <a:r>
              <a:rPr lang="ko-KR" altLang="en-US" sz="1400" dirty="0"/>
              <a:t>점의 좌표 출력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("(" + x + "," + y + ")");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27984" y="6043216"/>
            <a:ext cx="446449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546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클래스 계층 구조</a:t>
            </a: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02607" y="1628800"/>
            <a:ext cx="77387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자바에서는 모든 클래스는 반드시 </a:t>
            </a:r>
            <a:r>
              <a:rPr lang="en-US" altLang="ko-KR" sz="1600" dirty="0" err="1">
                <a:solidFill>
                  <a:schemeClr val="accent2">
                    <a:lumMod val="75000"/>
                  </a:schemeClr>
                </a:solidFill>
              </a:rPr>
              <a:t>java.lang.Object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클래스를 자동으로 상속받는다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7" y="2204864"/>
            <a:ext cx="7553325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99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서브 클래스의 객체와 멤버 사용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서브</a:t>
            </a:r>
            <a:r>
              <a:rPr lang="en-US" altLang="ko-KR" dirty="0"/>
              <a:t> </a:t>
            </a:r>
            <a:r>
              <a:rPr lang="ko-KR" altLang="en-US" dirty="0"/>
              <a:t>클래스의 객체와 멤버 접근</a:t>
            </a:r>
            <a:endParaRPr lang="en-US" altLang="ko-KR" dirty="0"/>
          </a:p>
          <a:p>
            <a:pPr lvl="1"/>
            <a:r>
              <a:rPr lang="ko-KR" altLang="en-US" dirty="0"/>
              <a:t>서브</a:t>
            </a:r>
            <a:r>
              <a:rPr lang="en-US" altLang="ko-KR" dirty="0"/>
              <a:t> </a:t>
            </a:r>
            <a:r>
              <a:rPr lang="ko-KR" altLang="en-US" dirty="0"/>
              <a:t>클래스의 객체에는 슈퍼 클래스 멤버 포함</a:t>
            </a:r>
            <a:endParaRPr lang="en-US" altLang="ko-KR" dirty="0"/>
          </a:p>
          <a:p>
            <a:pPr lvl="2"/>
            <a:r>
              <a:rPr lang="ko-KR" altLang="en-US" dirty="0"/>
              <a:t>슈퍼 클래스의 </a:t>
            </a:r>
            <a:r>
              <a:rPr lang="en-US" altLang="ko-KR" dirty="0"/>
              <a:t>private </a:t>
            </a:r>
            <a:r>
              <a:rPr lang="ko-KR" altLang="en-US" dirty="0"/>
              <a:t>멤버는 상속되지 않음</a:t>
            </a:r>
            <a:endParaRPr lang="en-US" altLang="ko-KR" dirty="0"/>
          </a:p>
          <a:p>
            <a:pPr lvl="3"/>
            <a:r>
              <a:rPr lang="ko-KR" altLang="en-US" dirty="0"/>
              <a:t>서브 클래스에서 직접 접근 불가</a:t>
            </a:r>
            <a:endParaRPr lang="en-US" altLang="ko-KR" dirty="0"/>
          </a:p>
          <a:p>
            <a:pPr lvl="2"/>
            <a:r>
              <a:rPr lang="ko-KR" altLang="en-US" dirty="0"/>
              <a:t>슈퍼 클래스의 </a:t>
            </a:r>
            <a:r>
              <a:rPr lang="en-US" altLang="ko-KR" dirty="0"/>
              <a:t>private </a:t>
            </a:r>
            <a:r>
              <a:rPr lang="ko-KR" altLang="en-US" dirty="0"/>
              <a:t>멤버는 슈퍼 클래스의 </a:t>
            </a:r>
            <a:r>
              <a:rPr lang="ko-KR" altLang="en-US" dirty="0" err="1"/>
              <a:t>메소드를</a:t>
            </a:r>
            <a:r>
              <a:rPr lang="ko-KR" altLang="en-US" dirty="0"/>
              <a:t> 통해 접근 </a:t>
            </a:r>
            <a:endParaRPr lang="en-US" altLang="ko-KR" dirty="0"/>
          </a:p>
          <a:p>
            <a:pPr lvl="1"/>
            <a:r>
              <a:rPr lang="ko-KR" altLang="en-US" dirty="0"/>
              <a:t>서브 클래스 객체에 슈퍼 클래스 멤버가 포함되므로 슈퍼 클래스 멤버의 접근은 서브 클래스 멤버 접근과 동일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51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생성 및 사용 예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340768"/>
            <a:ext cx="6712421" cy="5417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265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객체의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28826"/>
          </a:xfrm>
        </p:spPr>
        <p:txBody>
          <a:bodyPr>
            <a:normAutofit/>
          </a:bodyPr>
          <a:lstStyle/>
          <a:p>
            <a:r>
              <a:rPr lang="ko-KR" altLang="en-US" dirty="0"/>
              <a:t>객체의 멤버 접근</a:t>
            </a:r>
            <a:endParaRPr lang="en-US" altLang="ko-KR" dirty="0"/>
          </a:p>
          <a:p>
            <a:pPr lvl="1">
              <a:buNone/>
            </a:pPr>
            <a:endParaRPr lang="en-US" altLang="ko-KR" dirty="0"/>
          </a:p>
        </p:txBody>
      </p:sp>
      <p:sp>
        <p:nvSpPr>
          <p:cNvPr id="4" name="TextBox 3"/>
          <p:cNvSpPr txBox="1"/>
          <p:nvPr/>
        </p:nvSpPr>
        <p:spPr>
          <a:xfrm>
            <a:off x="2193517" y="2815958"/>
            <a:ext cx="442912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ClassExample</a:t>
            </a:r>
            <a:r>
              <a:rPr lang="en-US" altLang="ko-KR" sz="1400" b="1" dirty="0"/>
              <a:t> {</a:t>
            </a:r>
          </a:p>
          <a:p>
            <a:pPr lvl="1"/>
            <a:r>
              <a:rPr lang="en-US" altLang="ko-KR" sz="1400" b="1" dirty="0"/>
              <a:t>public static void main (String </a:t>
            </a:r>
            <a:r>
              <a:rPr lang="en-US" altLang="ko-KR" sz="1400" b="1" dirty="0" err="1"/>
              <a:t>args</a:t>
            </a:r>
            <a:r>
              <a:rPr lang="en-US" altLang="ko-KR" sz="1400" b="1" dirty="0"/>
              <a:t>[]) {</a:t>
            </a:r>
          </a:p>
          <a:p>
            <a:pPr lvl="2"/>
            <a:r>
              <a:rPr lang="en-US" altLang="ko-KR" sz="1400" dirty="0"/>
              <a:t>Person </a:t>
            </a:r>
            <a:r>
              <a:rPr lang="en-US" altLang="ko-KR" sz="1400" dirty="0" err="1"/>
              <a:t>aPerson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Person("</a:t>
            </a:r>
            <a:r>
              <a:rPr lang="ko-KR" altLang="en-US" sz="1400" b="1" dirty="0"/>
              <a:t>홍길동</a:t>
            </a:r>
            <a:r>
              <a:rPr lang="en-US" altLang="ko-KR" sz="1400" b="1" dirty="0"/>
              <a:t>");</a:t>
            </a:r>
          </a:p>
          <a:p>
            <a:pPr lvl="2"/>
            <a:endParaRPr lang="ko-KR" altLang="en-US" sz="1400" dirty="0"/>
          </a:p>
          <a:p>
            <a:pPr lvl="2"/>
            <a:r>
              <a:rPr lang="en-US" altLang="ko-KR" sz="1400" dirty="0" err="1"/>
              <a:t>aPerson.age</a:t>
            </a:r>
            <a:r>
              <a:rPr lang="en-US" altLang="ko-KR" sz="1400" dirty="0"/>
              <a:t> = 30;</a:t>
            </a:r>
          </a:p>
          <a:p>
            <a:pPr lvl="2"/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 = </a:t>
            </a:r>
            <a:r>
              <a:rPr lang="en-US" altLang="ko-KR" sz="1400" b="1" dirty="0" err="1"/>
              <a:t>aPerson.age</a:t>
            </a:r>
            <a:r>
              <a:rPr lang="en-US" altLang="ko-KR" sz="1400" b="1" dirty="0"/>
              <a:t>;</a:t>
            </a:r>
          </a:p>
          <a:p>
            <a:pPr lvl="2"/>
            <a:r>
              <a:rPr lang="en-US" altLang="ko-KR" sz="1400" dirty="0"/>
              <a:t>String s = </a:t>
            </a:r>
            <a:r>
              <a:rPr lang="en-US" altLang="ko-KR" sz="1400" dirty="0" err="1"/>
              <a:t>aPerson.getName</a:t>
            </a:r>
            <a:r>
              <a:rPr lang="en-US" altLang="ko-KR" sz="1400" dirty="0"/>
              <a:t>();</a:t>
            </a:r>
          </a:p>
          <a:p>
            <a:pPr lvl="1"/>
            <a:r>
              <a:rPr lang="en-US" altLang="ko-KR" sz="1400" dirty="0"/>
              <a:t>}</a:t>
            </a:r>
          </a:p>
          <a:p>
            <a:r>
              <a:rPr lang="en-US" altLang="ko-KR" sz="1400" dirty="0"/>
              <a:t>}</a:t>
            </a:r>
            <a:endParaRPr lang="en-US" altLang="ko-KR" sz="1400" dirty="0">
              <a:latin typeface="+mj-lt"/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6948264" y="4418655"/>
            <a:ext cx="1714512" cy="428628"/>
          </a:xfrm>
          <a:prstGeom prst="wedgeRoundRectCallout">
            <a:avLst>
              <a:gd name="adj1" fmla="val -123335"/>
              <a:gd name="adj2" fmla="val -72071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객체의 </a:t>
            </a:r>
            <a:r>
              <a:rPr lang="ko-KR" altLang="en-US" sz="1000" dirty="0" err="1">
                <a:solidFill>
                  <a:schemeClr val="tx1"/>
                </a:solidFill>
              </a:rPr>
              <a:t>메소드</a:t>
            </a:r>
            <a:r>
              <a:rPr lang="ko-KR" altLang="en-US" sz="1000" dirty="0">
                <a:solidFill>
                  <a:schemeClr val="tx1"/>
                </a:solidFill>
              </a:rPr>
              <a:t> 호출</a:t>
            </a:r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79512" y="3105341"/>
            <a:ext cx="1785950" cy="357190"/>
          </a:xfrm>
          <a:prstGeom prst="wedgeRoundRectCallout">
            <a:avLst>
              <a:gd name="adj1" fmla="val 116678"/>
              <a:gd name="adj2" fmla="val 156137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객체의 필드에 값 대입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6679389" y="3248006"/>
            <a:ext cx="2071702" cy="357190"/>
          </a:xfrm>
          <a:prstGeom prst="wedgeRoundRectCallout">
            <a:avLst>
              <a:gd name="adj1" fmla="val -135223"/>
              <a:gd name="adj2" fmla="val 175288"/>
              <a:gd name="adj3" fmla="val 16667"/>
            </a:avLst>
          </a:prstGeom>
          <a:solidFill>
            <a:schemeClr val="accent4">
              <a:lumMod val="40000"/>
              <a:lumOff val="60000"/>
            </a:schemeClr>
          </a:solidFill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객체의 필드에서 값 읽기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91880" y="1928802"/>
            <a:ext cx="2015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</a:rPr>
              <a:t>객체레퍼런스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</a:rPr>
              <a:t>.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</a:rPr>
              <a:t>멤버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22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메소드 오버로딩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/>
              <a:t>오버로딩</a:t>
            </a:r>
            <a:r>
              <a:rPr lang="en-US" altLang="ko-KR" dirty="0"/>
              <a:t>(Overloading)</a:t>
            </a:r>
          </a:p>
          <a:p>
            <a:pPr lvl="1"/>
            <a:r>
              <a:rPr lang="ko-KR" altLang="en-US" dirty="0"/>
              <a:t>한</a:t>
            </a:r>
            <a:r>
              <a:rPr lang="en-US" altLang="ko-KR" dirty="0"/>
              <a:t> </a:t>
            </a:r>
            <a:r>
              <a:rPr lang="ko-KR" altLang="en-US" dirty="0"/>
              <a:t>클래스 내에서 두 개 이상의 이름이 같은 </a:t>
            </a:r>
            <a:r>
              <a:rPr lang="ko-KR" altLang="en-US" dirty="0" err="1"/>
              <a:t>메소드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이름이 동일하여야 함</a:t>
            </a:r>
            <a:endParaRPr lang="en-US" altLang="ko-KR" dirty="0"/>
          </a:p>
          <a:p>
            <a:pPr lvl="2"/>
            <a:r>
              <a:rPr lang="ko-KR" altLang="en-US" dirty="0"/>
              <a:t>인자가 개수 서로 다르거나</a:t>
            </a:r>
            <a:r>
              <a:rPr lang="en-US" altLang="ko-KR" dirty="0"/>
              <a:t>, </a:t>
            </a:r>
            <a:r>
              <a:rPr lang="ko-KR" altLang="en-US" dirty="0"/>
              <a:t>인자 타입이 서로 달라야 함</a:t>
            </a:r>
            <a:endParaRPr lang="en-US" altLang="ko-KR" dirty="0"/>
          </a:p>
          <a:p>
            <a:pPr lvl="2"/>
            <a:r>
              <a:rPr lang="ko-KR" altLang="en-US" dirty="0"/>
              <a:t>이름이 같고 인자의 개수나 타입이 모두 같은데</a:t>
            </a:r>
            <a:r>
              <a:rPr lang="en-US" altLang="ko-KR" dirty="0"/>
              <a:t>,</a:t>
            </a:r>
            <a:r>
              <a:rPr lang="ko-KR" altLang="en-US" dirty="0"/>
              <a:t> 리턴 타입이 다르면 오버로딩이 성립되지 않으며</a:t>
            </a:r>
            <a:r>
              <a:rPr lang="en-US" altLang="ko-KR" dirty="0"/>
              <a:t>,</a:t>
            </a:r>
            <a:r>
              <a:rPr lang="ko-KR" altLang="en-US" dirty="0"/>
              <a:t> 컴파일 오류 발생</a:t>
            </a:r>
            <a:endParaRPr lang="en-US" altLang="ko-KR" dirty="0"/>
          </a:p>
        </p:txBody>
      </p:sp>
      <p:sp>
        <p:nvSpPr>
          <p:cNvPr id="22" name="직사각형 21"/>
          <p:cNvSpPr/>
          <p:nvPr/>
        </p:nvSpPr>
        <p:spPr>
          <a:xfrm>
            <a:off x="755576" y="3643314"/>
            <a:ext cx="407196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오버로딩이 성공한 사례</a:t>
            </a:r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k)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 + k;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double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(double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double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5220072" y="3643314"/>
            <a:ext cx="342902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>
                <a:solidFill>
                  <a:srgbClr val="FF0000"/>
                </a:solidFill>
              </a:rPr>
              <a:t>메소드</a:t>
            </a:r>
            <a:r>
              <a:rPr lang="ko-KR" altLang="en-US" sz="1400" b="1" dirty="0">
                <a:solidFill>
                  <a:srgbClr val="FF0000"/>
                </a:solidFill>
              </a:rPr>
              <a:t> 오버로딩이 실패한 사례</a:t>
            </a:r>
          </a:p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MethodOverloadingFail</a:t>
            </a:r>
            <a:r>
              <a:rPr lang="en-US" altLang="ko-KR" sz="1400" dirty="0"/>
              <a:t> { 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>
                <a:solidFill>
                  <a:srgbClr val="FF0000"/>
                </a:solidFill>
              </a:rPr>
              <a:t>double</a:t>
            </a:r>
            <a:r>
              <a:rPr lang="en-US" altLang="ko-KR" sz="1400" dirty="0"/>
              <a:t> </a:t>
            </a:r>
            <a:r>
              <a:rPr lang="en-US" altLang="ko-KR" sz="1400" b="1" dirty="0" err="1"/>
              <a:t>getSum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j) {</a:t>
            </a:r>
          </a:p>
          <a:p>
            <a:pPr defTabSz="180000"/>
            <a:r>
              <a:rPr lang="en-US" altLang="ko-KR" sz="1400" dirty="0"/>
              <a:t>		return (double)(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 + j);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6404</TotalTime>
  <Words>2494</Words>
  <Application>Microsoft Office PowerPoint</Application>
  <PresentationFormat>화면 슬라이드 쇼(4:3)</PresentationFormat>
  <Paragraphs>892</Paragraphs>
  <Slides>69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3" baseType="lpstr">
      <vt:lpstr>HY강B</vt:lpstr>
      <vt:lpstr>HY나무L</vt:lpstr>
      <vt:lpstr>NanumGothic</vt:lpstr>
      <vt:lpstr>Spoqa Han Sans</vt:lpstr>
      <vt:lpstr>Ubuntu Condensed</vt:lpstr>
      <vt:lpstr>맑은 고딕</vt:lpstr>
      <vt:lpstr>휴먼모음T</vt:lpstr>
      <vt:lpstr>휴먼편지체</vt:lpstr>
      <vt:lpstr>Arial</vt:lpstr>
      <vt:lpstr>Calibri</vt:lpstr>
      <vt:lpstr>Consolas</vt:lpstr>
      <vt:lpstr>Wingdings</vt:lpstr>
      <vt:lpstr>Wingdings 2</vt:lpstr>
      <vt:lpstr>가을</vt:lpstr>
      <vt:lpstr>클래스와 객체와의 관계</vt:lpstr>
      <vt:lpstr>객체와 클래스의 정의</vt:lpstr>
      <vt:lpstr>사람을 사례로 든 클래스와 객체 사례</vt:lpstr>
      <vt:lpstr>클래스 구성</vt:lpstr>
      <vt:lpstr>클래스 구성</vt:lpstr>
      <vt:lpstr>객체 생성</vt:lpstr>
      <vt:lpstr>객체 생성 및 사용 예</vt:lpstr>
      <vt:lpstr>객체의 활용</vt:lpstr>
      <vt:lpstr>메소드 오버로딩</vt:lpstr>
      <vt:lpstr>오버로딩된 메소드 호출</vt:lpstr>
      <vt:lpstr>생성자</vt:lpstr>
      <vt:lpstr>생성자 정의와 생성자 호출</vt:lpstr>
      <vt:lpstr>this 레퍼런스</vt:lpstr>
      <vt:lpstr>this에 대한 이해</vt:lpstr>
      <vt:lpstr>기본 생성자</vt:lpstr>
      <vt:lpstr>기본 생성자가 자동 생성되지 않는 경우</vt:lpstr>
      <vt:lpstr>this(), 생성자에서 다른 생성자 호출</vt:lpstr>
      <vt:lpstr>가비지 사례</vt:lpstr>
      <vt:lpstr>접근 지정자 이해</vt:lpstr>
      <vt:lpstr>예제  결과</vt:lpstr>
      <vt:lpstr>static 이해를 위한 그림</vt:lpstr>
      <vt:lpstr>static 멤버와 non-static 멤버</vt:lpstr>
      <vt:lpstr>static initializer</vt:lpstr>
      <vt:lpstr>static 정리</vt:lpstr>
      <vt:lpstr>final class &amp; final method</vt:lpstr>
      <vt:lpstr>final 필드</vt:lpstr>
      <vt:lpstr>배열</vt:lpstr>
      <vt:lpstr>배열</vt:lpstr>
      <vt:lpstr>배열 - 단일차원배열</vt:lpstr>
      <vt:lpstr>배열</vt:lpstr>
      <vt:lpstr>배열</vt:lpstr>
      <vt:lpstr>Primitive type array</vt:lpstr>
      <vt:lpstr>Reference type array</vt:lpstr>
      <vt:lpstr>Primitive Array &amp; Reference Array</vt:lpstr>
      <vt:lpstr>배열 데이터 수정</vt:lpstr>
      <vt:lpstr>배열 복사</vt:lpstr>
      <vt:lpstr>System.arraycopy()</vt:lpstr>
      <vt:lpstr>Enhanced for loop문</vt:lpstr>
      <vt:lpstr>Lotto</vt:lpstr>
      <vt:lpstr>객체 배열</vt:lpstr>
      <vt:lpstr>객체 배열 선언과 생성 사례</vt:lpstr>
      <vt:lpstr>예제 4-3 : 객체 배열 생성</vt:lpstr>
      <vt:lpstr>배열 - 다차원배열</vt:lpstr>
      <vt:lpstr>배열 - 다차원배열</vt:lpstr>
      <vt:lpstr>배열 - 다차원배열</vt:lpstr>
      <vt:lpstr>배열 - 다차원배열</vt:lpstr>
      <vt:lpstr>배열 - 다차원배열</vt:lpstr>
      <vt:lpstr>배열</vt:lpstr>
      <vt:lpstr>Palindrome 코드</vt:lpstr>
      <vt:lpstr>charAt() 메서드</vt:lpstr>
      <vt:lpstr>문자열 비교 equals()</vt:lpstr>
      <vt:lpstr>메서드의 종류</vt:lpstr>
      <vt:lpstr>Call by Name</vt:lpstr>
      <vt:lpstr>Call by value</vt:lpstr>
      <vt:lpstr>Call by value : 기본 데이터의 값 전달 사례</vt:lpstr>
      <vt:lpstr>Call by value : 객체 전달 사례</vt:lpstr>
      <vt:lpstr>PowerPoint 프레젠테이션</vt:lpstr>
      <vt:lpstr>PowerPoint 프레젠테이션</vt:lpstr>
      <vt:lpstr>Call by value : 배열 전달 사례</vt:lpstr>
      <vt:lpstr>예제 : 배열의 전달</vt:lpstr>
      <vt:lpstr>06 고객관리 프로그램 I</vt:lpstr>
      <vt:lpstr>요구사항 정의</vt:lpstr>
      <vt:lpstr>상속 (inheritance)</vt:lpstr>
      <vt:lpstr>상속 관계 예</vt:lpstr>
      <vt:lpstr>상속의 필요성</vt:lpstr>
      <vt:lpstr>클래스 상속과 객체</vt:lpstr>
      <vt:lpstr>예제 5-1 : 클래스 상속 만들어 보기</vt:lpstr>
      <vt:lpstr>자바의 클래스 계층 구조</vt:lpstr>
      <vt:lpstr>서브 클래스의 객체와 멤버 사용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조 희원</cp:lastModifiedBy>
  <cp:revision>206</cp:revision>
  <dcterms:created xsi:type="dcterms:W3CDTF">2011-08-27T14:53:28Z</dcterms:created>
  <dcterms:modified xsi:type="dcterms:W3CDTF">2019-04-21T04:35:57Z</dcterms:modified>
</cp:coreProperties>
</file>